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62" r:id="rId5"/>
    <p:sldId id="265" r:id="rId6"/>
    <p:sldId id="268" r:id="rId7"/>
    <p:sldId id="266" r:id="rId8"/>
    <p:sldId id="267" r:id="rId9"/>
    <p:sldId id="269" r:id="rId10"/>
    <p:sldId id="270" r:id="rId11"/>
    <p:sldId id="271" r:id="rId12"/>
    <p:sldId id="272" r:id="rId13"/>
    <p:sldId id="273" r:id="rId14"/>
    <p:sldId id="276" r:id="rId15"/>
    <p:sldId id="277" r:id="rId16"/>
    <p:sldId id="278" r:id="rId17"/>
    <p:sldId id="279" r:id="rId18"/>
    <p:sldId id="280" r:id="rId1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0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ideo" Target="file:///D:\&#1082;&#1072;&#1088;&#1090;&#1072;%20&#1087;&#1072;&#1084;&#1103;&#1090;&#1080;\&#1086;&#1087;&#1099;&#1090;&#1085;&#1086;-&#1101;&#1082;&#1089;&#1087;&#1077;&#1088;&#1080;&#1084;&#1077;&#1085;&#1090;&#1072;&#1083;&#1100;&#1085;&#1072;&#1103;%20&#1076;&#1077;&#1103;&#1090;&#1077;&#1083;&#1100;&#1085;&#1086;&#1089;&#1090;&#1100;\&#1090;&#1077;&#1084;&#1087;&#1077;&#1088;&#1072;&#1090;&#1091;&#1088;&#1072;\&#1092;&#1080;&#1079;&#1084;&#1080;&#1085;&#1091;&#1090;&#1082;&#1072;%20-%20dance%20again.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412" y="0"/>
            <a:ext cx="9144000" cy="6858000"/>
          </a:xfrm>
          <a:prstGeom prst="rect">
            <a:avLst/>
          </a:prstGeom>
          <a:gradFill flip="none" rotWithShape="1">
            <a:gsLst>
              <a:gs pos="54000">
                <a:schemeClr val="accent1">
                  <a:tint val="66000"/>
                  <a:satMod val="160000"/>
                  <a:alpha val="94000"/>
                </a:schemeClr>
              </a:gs>
              <a:gs pos="7000">
                <a:srgbClr val="00B0F0">
                  <a:alpha val="65000"/>
                </a:srgbClr>
              </a:gs>
              <a:gs pos="36000">
                <a:schemeClr val="accent2">
                  <a:lumMod val="40000"/>
                  <a:lumOff val="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85800" y="838201"/>
            <a:ext cx="7772400" cy="1981199"/>
          </a:xfrm>
        </p:spPr>
        <p:txBody>
          <a:bodyPr/>
          <a:lstStyle/>
          <a:p>
            <a:r>
              <a:rPr lang="ru-RU" dirty="0" smtClean="0">
                <a:ln w="3175">
                  <a:solidFill>
                    <a:schemeClr val="tx1"/>
                  </a:solidFill>
                </a:ln>
                <a:solidFill>
                  <a:srgbClr val="FF0000"/>
                </a:solidFill>
                <a:latin typeface="Arial Black" pitchFamily="34" charset="0"/>
              </a:rPr>
              <a:t>Температура</a:t>
            </a:r>
            <a:r>
              <a:rPr lang="ru-RU" dirty="0" smtClean="0"/>
              <a:t> </a:t>
            </a:r>
            <a:endParaRPr lang="ru-RU" dirty="0"/>
          </a:p>
        </p:txBody>
      </p:sp>
      <p:sp>
        <p:nvSpPr>
          <p:cNvPr id="3" name="Подзаголовок 2"/>
          <p:cNvSpPr>
            <a:spLocks noGrp="1"/>
          </p:cNvSpPr>
          <p:nvPr>
            <p:ph type="subTitle" idx="1"/>
          </p:nvPr>
        </p:nvSpPr>
        <p:spPr>
          <a:xfrm>
            <a:off x="1371600" y="2743200"/>
            <a:ext cx="6400800" cy="1524000"/>
          </a:xfrm>
        </p:spPr>
        <p:txBody>
          <a:bodyPr>
            <a:normAutofit fontScale="55000" lnSpcReduction="20000"/>
          </a:bodyPr>
          <a:lstStyle/>
          <a:p>
            <a:r>
              <a:rPr lang="ru-RU" dirty="0"/>
              <a:t> </a:t>
            </a:r>
            <a:r>
              <a:rPr lang="ru-RU" b="1" dirty="0">
                <a:solidFill>
                  <a:srgbClr val="002060"/>
                </a:solidFill>
              </a:rPr>
              <a:t>Муниципальное  автономное дошкольное образовательное  учреждение «детский сад № 373 «Скворушка» </a:t>
            </a:r>
            <a:br>
              <a:rPr lang="ru-RU" b="1" dirty="0">
                <a:solidFill>
                  <a:srgbClr val="002060"/>
                </a:solidFill>
              </a:rPr>
            </a:br>
            <a:r>
              <a:rPr lang="ru-RU" b="1" dirty="0">
                <a:solidFill>
                  <a:srgbClr val="002060"/>
                </a:solidFill>
              </a:rPr>
              <a:t>г. Новосибирск</a:t>
            </a:r>
            <a:br>
              <a:rPr lang="ru-RU" b="1" dirty="0">
                <a:solidFill>
                  <a:srgbClr val="002060"/>
                </a:solidFill>
              </a:rPr>
            </a:br>
            <a:r>
              <a:rPr lang="ru-RU" b="1" dirty="0">
                <a:solidFill>
                  <a:srgbClr val="002060"/>
                </a:solidFill>
              </a:rPr>
              <a:t>2022 - </a:t>
            </a:r>
            <a:r>
              <a:rPr lang="ru-RU" b="1" dirty="0" smtClean="0">
                <a:solidFill>
                  <a:srgbClr val="002060"/>
                </a:solidFill>
              </a:rPr>
              <a:t>2023гг </a:t>
            </a:r>
          </a:p>
          <a:p>
            <a:r>
              <a:rPr lang="ru-RU" b="1" dirty="0" smtClean="0">
                <a:solidFill>
                  <a:srgbClr val="002060"/>
                </a:solidFill>
              </a:rPr>
              <a:t>Подготовила и правила </a:t>
            </a:r>
            <a:r>
              <a:rPr lang="ru-RU" b="1" dirty="0" smtClean="0">
                <a:solidFill>
                  <a:srgbClr val="002060"/>
                </a:solidFill>
              </a:rPr>
              <a:t>воспитатель высшей категории </a:t>
            </a:r>
          </a:p>
          <a:p>
            <a:r>
              <a:rPr lang="ru-RU" b="1" dirty="0" err="1" smtClean="0">
                <a:solidFill>
                  <a:srgbClr val="002060"/>
                </a:solidFill>
              </a:rPr>
              <a:t>Трудолюбова</a:t>
            </a:r>
            <a:r>
              <a:rPr lang="ru-RU" b="1" dirty="0" smtClean="0">
                <a:solidFill>
                  <a:srgbClr val="002060"/>
                </a:solidFill>
              </a:rPr>
              <a:t> </a:t>
            </a:r>
            <a:r>
              <a:rPr lang="ru-RU" b="1" dirty="0" smtClean="0">
                <a:solidFill>
                  <a:srgbClr val="002060"/>
                </a:solidFill>
              </a:rPr>
              <a:t>Оксана Викторовна</a:t>
            </a:r>
          </a:p>
          <a:p>
            <a:endParaRPr lang="ru-RU" b="1" dirty="0">
              <a:solidFill>
                <a:srgbClr val="002060"/>
              </a:solidFill>
            </a:endParaRPr>
          </a:p>
          <a:p>
            <a:endParaRPr lang="ru-RU" b="1" dirty="0" smtClean="0">
              <a:solidFill>
                <a:srgbClr val="002060"/>
              </a:solidFill>
            </a:endParaRPr>
          </a:p>
          <a:p>
            <a:endParaRPr lang="ru-RU" b="1" dirty="0" smtClean="0">
              <a:solidFill>
                <a:srgbClr val="002060"/>
              </a:solidFill>
            </a:endParaRPr>
          </a:p>
          <a:p>
            <a:endParaRPr lang="ru-RU" b="1" dirty="0" smtClean="0">
              <a:solidFill>
                <a:srgbClr val="002060"/>
              </a:solidFill>
            </a:endParaRPr>
          </a:p>
          <a:p>
            <a:endParaRPr lang="ru-RU" b="1" dirty="0" smtClean="0">
              <a:solidFill>
                <a:srgbClr val="002060"/>
              </a:solidFill>
            </a:endParaRPr>
          </a:p>
          <a:p>
            <a:endParaRPr lang="ru-RU" dirty="0">
              <a:ln>
                <a:solidFill>
                  <a:schemeClr val="tx1"/>
                </a:solidFill>
              </a:ln>
              <a:solidFill>
                <a:srgbClr val="FF0066"/>
              </a:solidFill>
              <a:latin typeface="Arial Black" pitchFamily="34" charset="0"/>
            </a:endParaRPr>
          </a:p>
        </p:txBody>
      </p:sp>
      <p:pic>
        <p:nvPicPr>
          <p:cNvPr id="5" name="Picture 2" descr="http://logicplay.ru/upload/iblock/a8d/a8d9052ccb68e688efa76736db2c384e.jpg"/>
          <p:cNvPicPr>
            <a:picLocks noChangeAspect="1" noChangeArrowheads="1"/>
          </p:cNvPicPr>
          <p:nvPr/>
        </p:nvPicPr>
        <p:blipFill>
          <a:blip r:embed="rId2">
            <a:clrChange>
              <a:clrFrom>
                <a:srgbClr val="FFFFFF"/>
              </a:clrFrom>
              <a:clrTo>
                <a:srgbClr val="FFFFFF">
                  <a:alpha val="0"/>
                </a:srgbClr>
              </a:clrTo>
            </a:clrChange>
          </a:blip>
          <a:srcRect t="7807" b="7679"/>
          <a:stretch>
            <a:fillRect/>
          </a:stretch>
        </p:blipFill>
        <p:spPr bwMode="auto">
          <a:xfrm rot="326566">
            <a:off x="426740" y="159692"/>
            <a:ext cx="1889720" cy="27188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Физкультминутка </a:t>
            </a:r>
            <a:endParaRPr lang="ru-RU" dirty="0"/>
          </a:p>
        </p:txBody>
      </p:sp>
      <p:pic>
        <p:nvPicPr>
          <p:cNvPr id="3" name="физминутка - dance again.mp4">
            <a:hlinkClick r:id="" action="ppaction://media"/>
          </p:cNvPr>
          <p:cNvPicPr>
            <a:picLocks noRot="1" noChangeAspect="1"/>
          </p:cNvPicPr>
          <p:nvPr>
            <a:videoFile r:link="rId1"/>
          </p:nvPr>
        </p:nvPicPr>
        <p:blipFill>
          <a:blip r:embed="rId3"/>
          <a:stretch>
            <a:fillRect/>
          </a:stretch>
        </p:blipFill>
        <p:spPr>
          <a:xfrm>
            <a:off x="685800" y="1371600"/>
            <a:ext cx="4267200" cy="3581400"/>
          </a:xfrm>
          <a:prstGeom prst="rect">
            <a:avLst/>
          </a:prstGeom>
        </p:spPr>
      </p:pic>
      <p:sp>
        <p:nvSpPr>
          <p:cNvPr id="4" name="Прямоугольник 3"/>
          <p:cNvSpPr/>
          <p:nvPr/>
        </p:nvSpPr>
        <p:spPr>
          <a:xfrm>
            <a:off x="5600700" y="1905000"/>
            <a:ext cx="2514600" cy="3693319"/>
          </a:xfrm>
          <a:prstGeom prst="rect">
            <a:avLst/>
          </a:prstGeom>
        </p:spPr>
        <p:txBody>
          <a:bodyPr wrap="square">
            <a:spAutoFit/>
          </a:bodyPr>
          <a:lstStyle/>
          <a:p>
            <a:r>
              <a:rPr lang="ru-RU" dirty="0"/>
              <a:t>Я иду, и ты идешь- раз, два, три. </a:t>
            </a:r>
            <a:r>
              <a:rPr lang="ru-RU" i="1" dirty="0"/>
              <a:t>(Шаг на месте)</a:t>
            </a:r>
            <a:endParaRPr lang="ru-RU" dirty="0"/>
          </a:p>
          <a:p>
            <a:r>
              <a:rPr lang="ru-RU" dirty="0"/>
              <a:t>Я пою, и ты поешь - раз, два, три. </a:t>
            </a:r>
            <a:r>
              <a:rPr lang="ru-RU" i="1" dirty="0"/>
              <a:t>(Стоя дирижируем двумя руками)</a:t>
            </a:r>
            <a:endParaRPr lang="ru-RU" dirty="0"/>
          </a:p>
          <a:p>
            <a:r>
              <a:rPr lang="ru-RU" dirty="0"/>
              <a:t>Мы идем и мы поем - раз, два, три. </a:t>
            </a:r>
            <a:r>
              <a:rPr lang="ru-RU" i="1" dirty="0"/>
              <a:t>(Шаг на месте)</a:t>
            </a:r>
            <a:endParaRPr lang="ru-RU" dirty="0"/>
          </a:p>
          <a:p>
            <a:r>
              <a:rPr lang="ru-RU" dirty="0"/>
              <a:t>Очень дружно мы живем - раз, два, три. </a:t>
            </a:r>
            <a:r>
              <a:rPr lang="ru-RU" i="1" dirty="0"/>
              <a:t>(Хлопаем в ладоши)</a:t>
            </a:r>
            <a:r>
              <a:rPr lang="ru-RU"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54000">
                <a:schemeClr val="accent1">
                  <a:tint val="66000"/>
                  <a:satMod val="160000"/>
                  <a:alpha val="94000"/>
                </a:schemeClr>
              </a:gs>
              <a:gs pos="7000">
                <a:srgbClr val="00B0F0">
                  <a:alpha val="65000"/>
                </a:srgbClr>
              </a:gs>
              <a:gs pos="3600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81000" y="1600200"/>
            <a:ext cx="8458200" cy="3382962"/>
          </a:xfrm>
        </p:spPr>
        <p:txBody>
          <a:bodyPr>
            <a:normAutofit fontScale="90000"/>
          </a:bodyPr>
          <a:lstStyle/>
          <a:p>
            <a:pPr algn="r"/>
            <a:r>
              <a:rPr lang="ru-RU" sz="5300" dirty="0" smtClean="0">
                <a:ln w="31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Задание № 2</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600" dirty="0" smtClean="0">
                <a:ln w="31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Проведём эксперимент: </a:t>
            </a:r>
            <a:br>
              <a:rPr lang="ru-RU" sz="3600" dirty="0" smtClean="0">
                <a:ln w="31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br>
            <a:r>
              <a:rPr lang="ru-RU" sz="3600" dirty="0" smtClean="0">
                <a:ln w="31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с помощью медицинского термометра мы сейчас измерим температуру вашего тела </a:t>
            </a:r>
            <a:br>
              <a:rPr lang="ru-RU" sz="3600" dirty="0" smtClean="0">
                <a:ln w="31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br>
            <a:r>
              <a:rPr lang="ru-RU" sz="3600" dirty="0" smtClean="0">
                <a:ln w="31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(ставим градусник на 2-3 минуты).</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39962"/>
          </a:xfrm>
        </p:spPr>
        <p:txBody>
          <a:bodyPr>
            <a:normAutofit fontScale="90000"/>
          </a:bodyPr>
          <a:lstStyle/>
          <a:p>
            <a:r>
              <a:rPr lang="ru-RU" b="1" dirty="0" smtClean="0">
                <a:ln w="3175">
                  <a:solidFill>
                    <a:schemeClr val="tx1"/>
                  </a:solidFill>
                </a:ln>
                <a:solidFill>
                  <a:srgbClr val="FF0066"/>
                </a:solidFill>
              </a:rPr>
              <a:t>Памятка для обучающихся о мерах предосторожности при выполнении работы.</a:t>
            </a:r>
            <a:r>
              <a:rPr lang="ru-RU" dirty="0" smtClean="0"/>
              <a:t/>
            </a:r>
            <a:br>
              <a:rPr lang="ru-RU" dirty="0" smtClean="0"/>
            </a:br>
            <a:endParaRPr lang="ru-RU" dirty="0"/>
          </a:p>
        </p:txBody>
      </p:sp>
      <p:sp>
        <p:nvSpPr>
          <p:cNvPr id="3" name="TextBox 2"/>
          <p:cNvSpPr txBox="1"/>
          <p:nvPr/>
        </p:nvSpPr>
        <p:spPr>
          <a:xfrm>
            <a:off x="228600" y="2438400"/>
            <a:ext cx="8458200" cy="4062651"/>
          </a:xfrm>
          <a:prstGeom prst="rect">
            <a:avLst/>
          </a:prstGeom>
          <a:noFill/>
        </p:spPr>
        <p:txBody>
          <a:bodyPr wrap="square" rtlCol="0">
            <a:spAutoFit/>
          </a:bodyPr>
          <a:lstStyle/>
          <a:p>
            <a:pPr algn="just"/>
            <a:r>
              <a:rPr lang="ru-RU" sz="2400" dirty="0" smtClean="0">
                <a:ln>
                  <a:solidFill>
                    <a:schemeClr val="tx1"/>
                  </a:solidFill>
                </a:ln>
                <a:solidFill>
                  <a:srgbClr val="33CC33"/>
                </a:solidFill>
                <a:latin typeface="Arial Black" pitchFamily="34" charset="0"/>
              </a:rPr>
              <a:t>1. Выполняй все указания воспитателя, соблюдай дисциплину при подготовке и во время работы.</a:t>
            </a:r>
          </a:p>
          <a:p>
            <a:pPr algn="just"/>
            <a:r>
              <a:rPr lang="ru-RU" sz="2400" dirty="0" smtClean="0">
                <a:ln>
                  <a:solidFill>
                    <a:schemeClr val="tx1"/>
                  </a:solidFill>
                </a:ln>
                <a:solidFill>
                  <a:srgbClr val="FFC000"/>
                </a:solidFill>
                <a:latin typeface="Arial Black" pitchFamily="34" charset="0"/>
              </a:rPr>
              <a:t>2. Размещай оборудование и материалы на своём рабочем столе аккуратно, чтобы не допустить их падения или опрокидывания.</a:t>
            </a:r>
          </a:p>
          <a:p>
            <a:pPr algn="just"/>
            <a:r>
              <a:rPr lang="ru-RU" sz="2400" dirty="0" smtClean="0">
                <a:ln>
                  <a:solidFill>
                    <a:schemeClr val="tx1"/>
                  </a:solidFill>
                </a:ln>
                <a:solidFill>
                  <a:srgbClr val="00B0F0"/>
                </a:solidFill>
                <a:latin typeface="Arial Black" pitchFamily="34" charset="0"/>
              </a:rPr>
              <a:t>3. Начинать работу можно только с разрешения воспитателя.</a:t>
            </a:r>
          </a:p>
          <a:p>
            <a:pPr algn="just"/>
            <a:r>
              <a:rPr lang="ru-RU" sz="2400" dirty="0" smtClean="0">
                <a:ln>
                  <a:solidFill>
                    <a:schemeClr val="tx1"/>
                  </a:solidFill>
                </a:ln>
                <a:solidFill>
                  <a:srgbClr val="FF99FF"/>
                </a:solidFill>
                <a:latin typeface="Arial Black" pitchFamily="34" charset="0"/>
              </a:rPr>
              <a:t>4. Будь внимателен и осторожен при работе со стеклянной посудой и жидкостями. </a:t>
            </a:r>
          </a:p>
          <a:p>
            <a:endParaRPr lang="ru-RU" dirty="0">
              <a:ln>
                <a:solidFill>
                  <a:schemeClr val="tx1"/>
                </a:solidFill>
              </a:ln>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62"/>
          </a:xfrm>
        </p:spPr>
        <p:txBody>
          <a:bodyPr>
            <a:normAutofit fontScale="90000"/>
          </a:bodyPr>
          <a:lstStyle/>
          <a:p>
            <a:r>
              <a:rPr lang="ru-RU" b="1" dirty="0" smtClean="0">
                <a:solidFill>
                  <a:srgbClr val="002060"/>
                </a:solidFill>
                <a:effectLst>
                  <a:outerShdw blurRad="38100" dist="38100" dir="2700000" algn="tl">
                    <a:srgbClr val="000000">
                      <a:alpha val="43137"/>
                    </a:srgbClr>
                  </a:outerShdw>
                </a:effectLst>
              </a:rPr>
              <a:t>Обобщение знаний, полученных в течение занятия.</a:t>
            </a:r>
            <a:r>
              <a:rPr lang="ru-RU" dirty="0" smtClean="0"/>
              <a:t/>
            </a:r>
            <a:br>
              <a:rPr lang="ru-RU" dirty="0" smtClean="0"/>
            </a:br>
            <a:endParaRPr lang="ru-RU" dirty="0"/>
          </a:p>
        </p:txBody>
      </p:sp>
      <p:sp>
        <p:nvSpPr>
          <p:cNvPr id="3" name="TextBox 2"/>
          <p:cNvSpPr txBox="1"/>
          <p:nvPr/>
        </p:nvSpPr>
        <p:spPr>
          <a:xfrm>
            <a:off x="304800" y="2209800"/>
            <a:ext cx="8610600" cy="3693319"/>
          </a:xfrm>
          <a:prstGeom prst="rect">
            <a:avLst/>
          </a:prstGeom>
          <a:noFill/>
        </p:spPr>
        <p:txBody>
          <a:bodyPr wrap="square" rtlCol="0">
            <a:spAutoFit/>
          </a:bodyPr>
          <a:lstStyle/>
          <a:p>
            <a:pPr algn="just"/>
            <a:r>
              <a:rPr lang="ru-RU" sz="2400" dirty="0" smtClean="0">
                <a:ln>
                  <a:solidFill>
                    <a:schemeClr val="tx1"/>
                  </a:solidFill>
                </a:ln>
                <a:solidFill>
                  <a:srgbClr val="FF99FF"/>
                </a:solidFill>
                <a:effectLst>
                  <a:outerShdw blurRad="38100" dist="38100" dir="2700000" algn="tl">
                    <a:srgbClr val="000000">
                      <a:alpha val="43137"/>
                    </a:srgbClr>
                  </a:outerShdw>
                </a:effectLst>
                <a:latin typeface="Arial Black" pitchFamily="34" charset="0"/>
              </a:rPr>
              <a:t>- Каким образом можно точно измерить температуру?</a:t>
            </a:r>
          </a:p>
          <a:p>
            <a:pPr algn="just"/>
            <a:r>
              <a:rPr lang="ru-RU" sz="2400" dirty="0" smtClean="0">
                <a:ln>
                  <a:solidFill>
                    <a:schemeClr val="tx1"/>
                  </a:solidFill>
                </a:ln>
                <a:solidFill>
                  <a:srgbClr val="FF99FF"/>
                </a:solidFill>
                <a:effectLst>
                  <a:outerShdw blurRad="38100" dist="38100" dir="2700000" algn="tl">
                    <a:srgbClr val="000000">
                      <a:alpha val="43137"/>
                    </a:srgbClr>
                  </a:outerShdw>
                </a:effectLst>
                <a:latin typeface="Arial Black" pitchFamily="34" charset="0"/>
              </a:rPr>
              <a:t>- Для чего нужно уметь точно определять температуру?</a:t>
            </a:r>
          </a:p>
          <a:p>
            <a:pPr algn="just"/>
            <a:r>
              <a:rPr lang="ru-RU" sz="2400" dirty="0" smtClean="0">
                <a:ln>
                  <a:solidFill>
                    <a:schemeClr val="tx1"/>
                  </a:solidFill>
                </a:ln>
                <a:solidFill>
                  <a:srgbClr val="FF99FF"/>
                </a:solidFill>
                <a:effectLst>
                  <a:outerShdw blurRad="38100" dist="38100" dir="2700000" algn="tl">
                    <a:srgbClr val="000000">
                      <a:alpha val="43137"/>
                    </a:srgbClr>
                  </a:outerShdw>
                </a:effectLst>
                <a:latin typeface="Arial Black" pitchFamily="34" charset="0"/>
              </a:rPr>
              <a:t>- Можно ли измерить температуру только с помощью собственных ощущений?</a:t>
            </a:r>
          </a:p>
          <a:p>
            <a:pPr algn="just"/>
            <a:r>
              <a:rPr lang="ru-RU" sz="2400" dirty="0" smtClean="0">
                <a:ln>
                  <a:solidFill>
                    <a:schemeClr val="tx1"/>
                  </a:solidFill>
                </a:ln>
                <a:solidFill>
                  <a:srgbClr val="FF99FF"/>
                </a:solidFill>
                <a:effectLst>
                  <a:outerShdw blurRad="38100" dist="38100" dir="2700000" algn="tl">
                    <a:srgbClr val="000000">
                      <a:alpha val="43137"/>
                    </a:srgbClr>
                  </a:outerShdw>
                </a:effectLst>
                <a:latin typeface="Arial Black" pitchFamily="34" charset="0"/>
              </a:rPr>
              <a:t>- Подумай, в каких случаях измерение температуры оказывается жизненно важным для человека?</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gradFill>
            <a:gsLst>
              <a:gs pos="54000">
                <a:schemeClr val="accent1">
                  <a:tint val="66000"/>
                  <a:satMod val="160000"/>
                  <a:alpha val="94000"/>
                </a:schemeClr>
              </a:gs>
              <a:gs pos="7000">
                <a:srgbClr val="00B0F0">
                  <a:alpha val="65000"/>
                </a:srgbClr>
              </a:gs>
              <a:gs pos="3600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ru-RU" dirty="0" smtClean="0"/>
              <a:t>Смешивание и измерение температуры  воды</a:t>
            </a:r>
            <a:endParaRPr lang="ru-RU" dirty="0"/>
          </a:p>
        </p:txBody>
      </p:sp>
      <p:pic>
        <p:nvPicPr>
          <p:cNvPr id="1026" name="Picture 2" descr="C:\Users\1\Desktop\фото ДДДд\5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47900"/>
            <a:ext cx="3149599" cy="23621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Desktop\фото ДДДд\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47900"/>
            <a:ext cx="3352800" cy="2362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Desktop\фото ДДДд\5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953000"/>
            <a:ext cx="2336799"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595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gradFill>
            <a:gsLst>
              <a:gs pos="54000">
                <a:schemeClr val="accent1">
                  <a:tint val="66000"/>
                  <a:satMod val="160000"/>
                  <a:alpha val="94000"/>
                </a:schemeClr>
              </a:gs>
              <a:gs pos="7000">
                <a:srgbClr val="00B0F0">
                  <a:alpha val="65000"/>
                </a:srgbClr>
              </a:gs>
              <a:gs pos="3600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a:bodyPr>
          <a:lstStyle/>
          <a:p>
            <a:r>
              <a:rPr lang="ru-RU" dirty="0" smtClean="0"/>
              <a:t>Какие термометры мы знаем </a:t>
            </a:r>
            <a:endParaRPr lang="ru-RU" dirty="0"/>
          </a:p>
        </p:txBody>
      </p:sp>
      <p:sp>
        <p:nvSpPr>
          <p:cNvPr id="7" name="Прямоугольник 6"/>
          <p:cNvSpPr/>
          <p:nvPr/>
        </p:nvSpPr>
        <p:spPr>
          <a:xfrm>
            <a:off x="-2971800" y="6858000"/>
            <a:ext cx="9296400" cy="381000"/>
          </a:xfrm>
          <a:prstGeom prst="rect">
            <a:avLst/>
          </a:prstGeom>
          <a:gradFill>
            <a:gsLst>
              <a:gs pos="54000">
                <a:schemeClr val="accent1">
                  <a:tint val="66000"/>
                  <a:satMod val="160000"/>
                  <a:alpha val="94000"/>
                </a:schemeClr>
              </a:gs>
              <a:gs pos="7000">
                <a:srgbClr val="00B0F0">
                  <a:alpha val="65000"/>
                </a:srgbClr>
              </a:gs>
              <a:gs pos="3600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C:\Users\1\Desktop\фото ДДДд\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591833"/>
            <a:ext cx="2336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Desktop\фото ДДДд\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2104" y="1343025"/>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1\Desktop\фото ДДДд\1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5204" y="4572000"/>
            <a:ext cx="2235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fs.znanio.ru/d5af0e/74/aa/a62d18b95721469169e9ce81b93ce8f19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715805"/>
            <a:ext cx="3099394" cy="194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50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74480" cy="6858000"/>
          </a:xfrm>
          <a:prstGeom prst="rect">
            <a:avLst/>
          </a:prstGeom>
          <a:gradFill>
            <a:gsLst>
              <a:gs pos="54000">
                <a:schemeClr val="accent1">
                  <a:tint val="66000"/>
                  <a:satMod val="160000"/>
                  <a:alpha val="94000"/>
                </a:schemeClr>
              </a:gs>
              <a:gs pos="7000">
                <a:srgbClr val="00B0F0">
                  <a:alpha val="65000"/>
                </a:srgbClr>
              </a:gs>
              <a:gs pos="3600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ru-RU" dirty="0"/>
              <a:t>И</a:t>
            </a:r>
            <a:r>
              <a:rPr lang="ru-RU" dirty="0" smtClean="0"/>
              <a:t>змерение температуры своего тела </a:t>
            </a:r>
            <a:endParaRPr lang="ru-RU" dirty="0"/>
          </a:p>
        </p:txBody>
      </p:sp>
      <p:pic>
        <p:nvPicPr>
          <p:cNvPr id="1027" name="Picture 3" descr="C:\Users\1\Desktop\фото ДДДд\DSCF33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71600"/>
            <a:ext cx="2336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Desktop\фото ДДДд\DSCF3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325880"/>
            <a:ext cx="2844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1\Desktop\фото ДДДд\DSCF34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3886200"/>
            <a:ext cx="2844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1\Desktop\фото ДДДд\DSCF34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3733800"/>
            <a:ext cx="254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347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74480" cy="6858000"/>
          </a:xfrm>
          <a:prstGeom prst="rect">
            <a:avLst/>
          </a:prstGeom>
          <a:gradFill>
            <a:gsLst>
              <a:gs pos="54000">
                <a:schemeClr val="accent1">
                  <a:tint val="66000"/>
                  <a:satMod val="160000"/>
                  <a:alpha val="94000"/>
                </a:schemeClr>
              </a:gs>
              <a:gs pos="7000">
                <a:srgbClr val="00B0F0">
                  <a:alpha val="65000"/>
                </a:srgbClr>
              </a:gs>
              <a:gs pos="3600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ru-RU" dirty="0" smtClean="0"/>
              <a:t>Наблюдение за погодой  в помещении</a:t>
            </a:r>
            <a:endParaRPr lang="ru-RU" dirty="0"/>
          </a:p>
        </p:txBody>
      </p:sp>
      <p:pic>
        <p:nvPicPr>
          <p:cNvPr id="4098" name="Picture 2" descr="C:\Users\1\Desktop\фото ДДДд\1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1\Desktop\фото ДДДд\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543050"/>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1\Desktop\фото ДДДд\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8040" y="44958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03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74480" cy="6858000"/>
          </a:xfrm>
          <a:prstGeom prst="rect">
            <a:avLst/>
          </a:prstGeom>
          <a:gradFill>
            <a:gsLst>
              <a:gs pos="54000">
                <a:schemeClr val="accent1">
                  <a:tint val="66000"/>
                  <a:satMod val="160000"/>
                  <a:alpha val="94000"/>
                </a:schemeClr>
              </a:gs>
              <a:gs pos="7000">
                <a:srgbClr val="00B0F0">
                  <a:alpha val="65000"/>
                </a:srgbClr>
              </a:gs>
              <a:gs pos="3600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ru-RU" dirty="0" smtClean="0"/>
              <a:t>Наблюдение за погодой  на улице</a:t>
            </a:r>
            <a:endParaRPr lang="ru-RU" dirty="0"/>
          </a:p>
        </p:txBody>
      </p:sp>
      <p:pic>
        <p:nvPicPr>
          <p:cNvPr id="2050" name="Picture 2" descr="C:\Users\1\Desktop\фото ДДДд\DSCF3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192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Desktop\фото ДДДд\DSCF33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840" y="1700784"/>
            <a:ext cx="2336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1\Desktop\фото ДДДд\DSCF33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453384"/>
            <a:ext cx="2267712" cy="170078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1\Desktop\фото ДДДд\DSCF339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4128516"/>
            <a:ext cx="2735072" cy="205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78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gradFill flip="none" rotWithShape="1">
            <a:gsLst>
              <a:gs pos="54000">
                <a:schemeClr val="accent1">
                  <a:tint val="66000"/>
                  <a:satMod val="160000"/>
                  <a:alpha val="94000"/>
                </a:schemeClr>
              </a:gs>
              <a:gs pos="7000">
                <a:srgbClr val="00B0F0">
                  <a:alpha val="65000"/>
                </a:srgbClr>
              </a:gs>
              <a:gs pos="36000">
                <a:schemeClr val="accent2">
                  <a:lumMod val="40000"/>
                  <a:lumOff val="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274638"/>
            <a:ext cx="8229600" cy="1554162"/>
          </a:xfrm>
        </p:spPr>
        <p:txBody>
          <a:bodyPr>
            <a:noAutofit/>
          </a:bodyPr>
          <a:lstStyle/>
          <a:p>
            <a:r>
              <a:rPr lang="ru-RU" sz="2800" b="1" dirty="0" smtClean="0">
                <a:solidFill>
                  <a:srgbClr val="FF0000"/>
                </a:solidFill>
                <a:latin typeface="Times New Roman" pitchFamily="18" charset="0"/>
                <a:cs typeface="Times New Roman" pitchFamily="18" charset="0"/>
              </a:rPr>
              <a:t>Цель</a:t>
            </a:r>
            <a:r>
              <a:rPr lang="ru-RU" sz="2800" b="1"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раскрыть понятие "температура", знакомство с различными термометрами, их устройством и назначением. Освоить проведение эксперимента.</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buNone/>
            </a:pPr>
            <a:r>
              <a:rPr lang="ru-RU" dirty="0" smtClean="0">
                <a:solidFill>
                  <a:srgbClr val="33CC33"/>
                </a:solidFill>
                <a:latin typeface="Times New Roman" pitchFamily="18" charset="0"/>
                <a:cs typeface="Times New Roman" pitchFamily="18" charset="0"/>
              </a:rPr>
              <a:t>Задачи</a:t>
            </a:r>
            <a:r>
              <a:rPr lang="ru-RU" dirty="0" smtClean="0">
                <a:latin typeface="Times New Roman" pitchFamily="18" charset="0"/>
                <a:cs typeface="Times New Roman" pitchFamily="18" charset="0"/>
              </a:rPr>
              <a:t>: </a:t>
            </a:r>
          </a:p>
          <a:p>
            <a:pPr lvl="0" algn="just"/>
            <a:r>
              <a:rPr lang="ru-RU" sz="2800" dirty="0" smtClean="0">
                <a:latin typeface="Times New Roman" pitchFamily="18" charset="0"/>
                <a:cs typeface="Times New Roman" pitchFamily="18" charset="0"/>
              </a:rPr>
              <a:t>ознакомить детей с понятием «температура»;</a:t>
            </a:r>
          </a:p>
          <a:p>
            <a:pPr lvl="0" algn="just"/>
            <a:r>
              <a:rPr lang="ru-RU" sz="2800" dirty="0" smtClean="0">
                <a:latin typeface="Times New Roman" pitchFamily="18" charset="0"/>
                <a:cs typeface="Times New Roman" pitchFamily="18" charset="0"/>
              </a:rPr>
              <a:t>формировать представление о приборе для измерения температуры (термометре);</a:t>
            </a:r>
          </a:p>
          <a:p>
            <a:pPr lvl="0" algn="just"/>
            <a:r>
              <a:rPr lang="ru-RU" sz="2800" dirty="0" smtClean="0">
                <a:latin typeface="Times New Roman" pitchFamily="18" charset="0"/>
                <a:cs typeface="Times New Roman" pitchFamily="18" charset="0"/>
              </a:rPr>
              <a:t>сформировать представление о разных видах термометров;</a:t>
            </a:r>
          </a:p>
          <a:p>
            <a:pPr lvl="0" algn="just"/>
            <a:r>
              <a:rPr lang="ru-RU" sz="2800" dirty="0" smtClean="0">
                <a:latin typeface="Times New Roman" pitchFamily="18" charset="0"/>
                <a:cs typeface="Times New Roman" pitchFamily="18" charset="0"/>
              </a:rPr>
              <a:t>формировать навыки безопасности при определении температуры горячих предметов;</a:t>
            </a:r>
          </a:p>
          <a:p>
            <a:pPr lvl="0" algn="just"/>
            <a:r>
              <a:rPr lang="ru-RU" sz="2800" dirty="0" smtClean="0">
                <a:latin typeface="Times New Roman" pitchFamily="18" charset="0"/>
                <a:cs typeface="Times New Roman" pitchFamily="18" charset="0"/>
              </a:rPr>
              <a:t>пополнить словарь детей новыми понятиями: «градус», «шкала», «температура», «термометр».</a:t>
            </a:r>
          </a:p>
          <a:p>
            <a:endParaRPr lang="ru-RU" dirty="0"/>
          </a:p>
        </p:txBody>
      </p:sp>
      <p:pic>
        <p:nvPicPr>
          <p:cNvPr id="5" name="Picture 2" descr="http://logicplay.ru/upload/iblock/a8d/a8d9052ccb68e688efa76736db2c384e.jpg"/>
          <p:cNvPicPr>
            <a:picLocks noChangeAspect="1" noChangeArrowheads="1"/>
          </p:cNvPicPr>
          <p:nvPr/>
        </p:nvPicPr>
        <p:blipFill>
          <a:blip r:embed="rId2">
            <a:clrChange>
              <a:clrFrom>
                <a:srgbClr val="FFFFFF"/>
              </a:clrFrom>
              <a:clrTo>
                <a:srgbClr val="FFFFFF">
                  <a:alpha val="0"/>
                </a:srgbClr>
              </a:clrTo>
            </a:clrChange>
          </a:blip>
          <a:srcRect t="7807" b="7679"/>
          <a:stretch>
            <a:fillRect/>
          </a:stretch>
        </p:blipFill>
        <p:spPr bwMode="auto">
          <a:xfrm rot="326566">
            <a:off x="7894233" y="1421190"/>
            <a:ext cx="1093842" cy="10141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352800"/>
            <a:ext cx="7543800" cy="584775"/>
          </a:xfrm>
          <a:prstGeom prst="rect">
            <a:avLst/>
          </a:prstGeom>
          <a:noFill/>
        </p:spPr>
        <p:txBody>
          <a:bodyPr wrap="square" rtlCol="0">
            <a:spAutoFit/>
          </a:bodyPr>
          <a:lstStyle/>
          <a:p>
            <a:pPr algn="ctr"/>
            <a:r>
              <a:rPr lang="ru-RU" sz="3200" b="1" dirty="0" smtClean="0">
                <a:solidFill>
                  <a:srgbClr val="FF6699"/>
                </a:solidFill>
                <a:effectLst>
                  <a:outerShdw blurRad="38100" dist="38100" dir="2700000" algn="tl">
                    <a:srgbClr val="000000">
                      <a:alpha val="43137"/>
                    </a:srgbClr>
                  </a:outerShdw>
                </a:effectLst>
              </a:rPr>
              <a:t>«Тепло", </a:t>
            </a:r>
            <a:r>
              <a:rPr lang="ru-RU" sz="3200" b="1" dirty="0" smtClean="0">
                <a:solidFill>
                  <a:srgbClr val="0070C0"/>
                </a:solidFill>
                <a:effectLst>
                  <a:outerShdw blurRad="38100" dist="38100" dir="2700000" algn="tl">
                    <a:srgbClr val="000000">
                      <a:alpha val="43137"/>
                    </a:srgbClr>
                  </a:outerShdw>
                </a:effectLst>
              </a:rPr>
              <a:t>«Холодно", </a:t>
            </a:r>
            <a:r>
              <a:rPr lang="ru-RU" sz="3200" b="1" dirty="0" smtClean="0">
                <a:solidFill>
                  <a:srgbClr val="FF0000"/>
                </a:solidFill>
              </a:rPr>
              <a:t>«Горячо"</a:t>
            </a:r>
            <a:endParaRPr lang="ru-RU" sz="3200" b="1" dirty="0">
              <a:solidFill>
                <a:srgbClr val="FF0000"/>
              </a:solidFill>
            </a:endParaRPr>
          </a:p>
        </p:txBody>
      </p:sp>
      <p:sp>
        <p:nvSpPr>
          <p:cNvPr id="3" name="Заголовок 2"/>
          <p:cNvSpPr>
            <a:spLocks noGrp="1"/>
          </p:cNvSpPr>
          <p:nvPr>
            <p:ph type="title"/>
          </p:nvPr>
        </p:nvSpPr>
        <p:spPr>
          <a:xfrm>
            <a:off x="457200" y="274638"/>
            <a:ext cx="8229600" cy="639762"/>
          </a:xfrm>
        </p:spPr>
        <p:txBody>
          <a:bodyPr>
            <a:normAutofit fontScale="90000"/>
          </a:bodyPr>
          <a:lstStyle/>
          <a:p>
            <a:r>
              <a:rPr lang="ru-RU" b="1" dirty="0" smtClean="0">
                <a:ln>
                  <a:solidFill>
                    <a:srgbClr val="92D050"/>
                  </a:solidFill>
                </a:ln>
              </a:rPr>
              <a:t>Загадка</a:t>
            </a:r>
            <a:r>
              <a:rPr lang="ru-RU" dirty="0" smtClean="0"/>
              <a:t> </a:t>
            </a:r>
            <a:endParaRPr lang="ru-RU" dirty="0"/>
          </a:p>
        </p:txBody>
      </p:sp>
      <p:sp>
        <p:nvSpPr>
          <p:cNvPr id="4" name="TextBox 3"/>
          <p:cNvSpPr txBox="1"/>
          <p:nvPr/>
        </p:nvSpPr>
        <p:spPr>
          <a:xfrm>
            <a:off x="0" y="1143000"/>
            <a:ext cx="3733800" cy="1569660"/>
          </a:xfrm>
          <a:prstGeom prst="rect">
            <a:avLst/>
          </a:prstGeom>
          <a:noFill/>
        </p:spPr>
        <p:txBody>
          <a:bodyPr wrap="square" rtlCol="0">
            <a:spAutoFit/>
          </a:bodyPr>
          <a:lstStyle/>
          <a:p>
            <a:pPr fontAlgn="base"/>
            <a:r>
              <a:rPr lang="ru-RU" sz="2400" b="1" dirty="0" smtClean="0">
                <a:ln>
                  <a:solidFill>
                    <a:sysClr val="windowText" lastClr="000000"/>
                  </a:solidFill>
                </a:ln>
                <a:solidFill>
                  <a:srgbClr val="FF0000"/>
                </a:solidFill>
              </a:rPr>
              <a:t>Это важный показатель,</a:t>
            </a:r>
          </a:p>
          <a:p>
            <a:pPr fontAlgn="base"/>
            <a:r>
              <a:rPr lang="ru-RU" sz="2400" b="1" dirty="0" smtClean="0">
                <a:ln>
                  <a:solidFill>
                    <a:sysClr val="windowText" lastClr="000000"/>
                  </a:solidFill>
                </a:ln>
                <a:solidFill>
                  <a:srgbClr val="FF0000"/>
                </a:solidFill>
              </a:rPr>
              <a:t>Градусник - ее приятель.</a:t>
            </a:r>
          </a:p>
          <a:p>
            <a:pPr fontAlgn="base"/>
            <a:r>
              <a:rPr lang="ru-RU" sz="2400" b="1" dirty="0" smtClean="0">
                <a:ln>
                  <a:solidFill>
                    <a:sysClr val="windowText" lastClr="000000"/>
                  </a:solidFill>
                </a:ln>
                <a:solidFill>
                  <a:srgbClr val="FF0000"/>
                </a:solidFill>
              </a:rPr>
              <a:t>Если жарко - высока,</a:t>
            </a:r>
          </a:p>
          <a:p>
            <a:pPr fontAlgn="base"/>
            <a:r>
              <a:rPr lang="ru-RU" sz="2400" b="1" dirty="0" smtClean="0">
                <a:ln>
                  <a:solidFill>
                    <a:sysClr val="windowText" lastClr="000000"/>
                  </a:solidFill>
                </a:ln>
                <a:solidFill>
                  <a:srgbClr val="FF0000"/>
                </a:solidFill>
              </a:rPr>
              <a:t>А в мороз она низка</a:t>
            </a:r>
            <a:r>
              <a:rPr lang="ru-RU" sz="2400" dirty="0" smtClean="0">
                <a:ln>
                  <a:solidFill>
                    <a:sysClr val="windowText" lastClr="000000"/>
                  </a:solidFill>
                </a:ln>
              </a:rPr>
              <a:t>. </a:t>
            </a:r>
            <a:endParaRPr lang="ru-RU" sz="2400" dirty="0">
              <a:ln>
                <a:solidFill>
                  <a:sysClr val="windowText" lastClr="000000"/>
                </a:solidFill>
              </a:ln>
            </a:endParaRPr>
          </a:p>
        </p:txBody>
      </p:sp>
      <p:pic>
        <p:nvPicPr>
          <p:cNvPr id="1026" name="Picture 2" descr="http://nsosh3.ucoz.ru/_nw/8/s91598948.jpg"/>
          <p:cNvPicPr>
            <a:picLocks noChangeAspect="1" noChangeArrowheads="1"/>
          </p:cNvPicPr>
          <p:nvPr/>
        </p:nvPicPr>
        <p:blipFill>
          <a:blip r:embed="rId2"/>
          <a:srcRect/>
          <a:stretch>
            <a:fillRect/>
          </a:stretch>
        </p:blipFill>
        <p:spPr bwMode="auto">
          <a:xfrm>
            <a:off x="3352800" y="1219200"/>
            <a:ext cx="1295400" cy="1730099"/>
          </a:xfrm>
          <a:prstGeom prst="rect">
            <a:avLst/>
          </a:prstGeom>
          <a:noFill/>
        </p:spPr>
      </p:pic>
      <p:sp>
        <p:nvSpPr>
          <p:cNvPr id="6" name="Прямоугольник с двумя вырезанными соседними углами 5"/>
          <p:cNvSpPr/>
          <p:nvPr/>
        </p:nvSpPr>
        <p:spPr>
          <a:xfrm rot="10800000">
            <a:off x="1219200" y="4800600"/>
            <a:ext cx="1676400" cy="914400"/>
          </a:xfrm>
          <a:prstGeom prst="snip2SameRect">
            <a:avLst>
              <a:gd name="adj1" fmla="val 28975"/>
              <a:gd name="adj2" fmla="val 0"/>
            </a:avLst>
          </a:prstGeom>
          <a:blipFill dpi="0" rotWithShape="1">
            <a:blip r:embed="rId3">
              <a:duotone>
                <a:prstClr val="black"/>
                <a:srgbClr val="00B0F0">
                  <a:tint val="45000"/>
                  <a:satMod val="400000"/>
                </a:srgbClr>
              </a:duotone>
            </a:blip>
            <a:srcRect/>
            <a:tile tx="0" ty="0" sx="100000" sy="100000" flip="none" algn="tl"/>
          </a:blipFill>
          <a:ln w="3175">
            <a:noFill/>
          </a:ln>
          <a:effectLst>
            <a:outerShdw blurRad="76200" dir="18900000" sy="23000" kx="-1200000" algn="bl" rotWithShape="0">
              <a:prstClr val="black">
                <a:alpha val="2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066800" y="4648200"/>
            <a:ext cx="1981200" cy="228600"/>
          </a:xfrm>
          <a:prstGeom prst="roundRect">
            <a:avLst/>
          </a:prstGeom>
          <a:blipFill dpi="0" rotWithShape="1">
            <a:blip r:embed="rId3">
              <a:duotone>
                <a:prstClr val="black"/>
                <a:srgbClr val="00B0F0">
                  <a:tint val="45000"/>
                  <a:satMod val="400000"/>
                </a:srgbClr>
              </a:duotone>
            </a:blip>
            <a:srcRect/>
            <a:tile tx="0" ty="0" sx="100000" sy="100000" flip="none" algn="tl"/>
          </a:blipFill>
          <a:ln w="3175">
            <a:noFill/>
          </a:ln>
          <a:effectLst>
            <a:outerShdw blurRad="76200" dir="18900000" sy="23000" kx="-1200000" algn="bl" rotWithShape="0">
              <a:prstClr val="black">
                <a:alpha val="2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 двумя вырезанными соседними углами 7"/>
          <p:cNvSpPr/>
          <p:nvPr/>
        </p:nvSpPr>
        <p:spPr>
          <a:xfrm rot="10800000">
            <a:off x="3810000" y="4800600"/>
            <a:ext cx="1676400" cy="914400"/>
          </a:xfrm>
          <a:prstGeom prst="snip2SameRect">
            <a:avLst>
              <a:gd name="adj1" fmla="val 28975"/>
              <a:gd name="adj2" fmla="val 0"/>
            </a:avLst>
          </a:prstGeom>
          <a:blipFill dpi="0" rotWithShape="1">
            <a:blip r:embed="rId3">
              <a:duotone>
                <a:prstClr val="black"/>
                <a:srgbClr val="00B0F0">
                  <a:tint val="45000"/>
                  <a:satMod val="400000"/>
                </a:srgbClr>
              </a:duotone>
            </a:blip>
            <a:srcRect/>
            <a:tile tx="0" ty="0" sx="100000" sy="100000" flip="none" algn="tl"/>
          </a:blipFill>
          <a:ln w="3175">
            <a:noFill/>
          </a:ln>
          <a:effectLst>
            <a:outerShdw blurRad="76200" dir="18900000" sy="23000" kx="-1200000" algn="bl" rotWithShape="0">
              <a:prstClr val="black">
                <a:alpha val="2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3657600" y="4648200"/>
            <a:ext cx="1981200" cy="228600"/>
          </a:xfrm>
          <a:prstGeom prst="roundRect">
            <a:avLst/>
          </a:prstGeom>
          <a:blipFill dpi="0" rotWithShape="1">
            <a:blip r:embed="rId3">
              <a:duotone>
                <a:prstClr val="black"/>
                <a:srgbClr val="00B0F0">
                  <a:tint val="45000"/>
                  <a:satMod val="400000"/>
                </a:srgbClr>
              </a:duotone>
            </a:blip>
            <a:srcRect/>
            <a:tile tx="0" ty="0" sx="100000" sy="100000" flip="none" algn="tl"/>
          </a:blipFill>
          <a:ln w="3175">
            <a:noFill/>
          </a:ln>
          <a:effectLst>
            <a:outerShdw blurRad="76200" dir="18900000" sy="23000" kx="-1200000" algn="bl" rotWithShape="0">
              <a:prstClr val="black">
                <a:alpha val="2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p:nvSpPr>
        <p:spPr>
          <a:xfrm>
            <a:off x="1656357" y="3954194"/>
            <a:ext cx="232803" cy="548640"/>
          </a:xfrm>
          <a:custGeom>
            <a:avLst/>
            <a:gdLst>
              <a:gd name="connsiteX0" fmla="*/ 170098 w 232803"/>
              <a:gd name="connsiteY0" fmla="*/ 548640 h 548640"/>
              <a:gd name="connsiteX1" fmla="*/ 113828 w 232803"/>
              <a:gd name="connsiteY1" fmla="*/ 534572 h 548640"/>
              <a:gd name="connsiteX2" fmla="*/ 85692 w 232803"/>
              <a:gd name="connsiteY2" fmla="*/ 506437 h 548640"/>
              <a:gd name="connsiteX3" fmla="*/ 29421 w 232803"/>
              <a:gd name="connsiteY3" fmla="*/ 492369 h 548640"/>
              <a:gd name="connsiteX4" fmla="*/ 43489 w 232803"/>
              <a:gd name="connsiteY4" fmla="*/ 393895 h 548640"/>
              <a:gd name="connsiteX5" fmla="*/ 127895 w 232803"/>
              <a:gd name="connsiteY5" fmla="*/ 365760 h 548640"/>
              <a:gd name="connsiteX6" fmla="*/ 170098 w 232803"/>
              <a:gd name="connsiteY6" fmla="*/ 351692 h 548640"/>
              <a:gd name="connsiteX7" fmla="*/ 226369 w 232803"/>
              <a:gd name="connsiteY7" fmla="*/ 295421 h 548640"/>
              <a:gd name="connsiteX8" fmla="*/ 212301 w 232803"/>
              <a:gd name="connsiteY8" fmla="*/ 239151 h 548640"/>
              <a:gd name="connsiteX9" fmla="*/ 127895 w 232803"/>
              <a:gd name="connsiteY9" fmla="*/ 182880 h 548640"/>
              <a:gd name="connsiteX10" fmla="*/ 1286 w 232803"/>
              <a:gd name="connsiteY10" fmla="*/ 126609 h 548640"/>
              <a:gd name="connsiteX11" fmla="*/ 15354 w 232803"/>
              <a:gd name="connsiteY11" fmla="*/ 14068 h 548640"/>
              <a:gd name="connsiteX12" fmla="*/ 57557 w 232803"/>
              <a:gd name="connsiteY12"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03" h="548640">
                <a:moveTo>
                  <a:pt x="170098" y="548640"/>
                </a:moveTo>
                <a:cubicBezTo>
                  <a:pt x="151341" y="543951"/>
                  <a:pt x="131121" y="543218"/>
                  <a:pt x="113828" y="534572"/>
                </a:cubicBezTo>
                <a:cubicBezTo>
                  <a:pt x="101965" y="528641"/>
                  <a:pt x="97555" y="512368"/>
                  <a:pt x="85692" y="506437"/>
                </a:cubicBezTo>
                <a:cubicBezTo>
                  <a:pt x="68399" y="497791"/>
                  <a:pt x="48178" y="497058"/>
                  <a:pt x="29421" y="492369"/>
                </a:cubicBezTo>
                <a:cubicBezTo>
                  <a:pt x="34110" y="459544"/>
                  <a:pt x="23132" y="420068"/>
                  <a:pt x="43489" y="393895"/>
                </a:cubicBezTo>
                <a:cubicBezTo>
                  <a:pt x="61697" y="370485"/>
                  <a:pt x="99760" y="375138"/>
                  <a:pt x="127895" y="365760"/>
                </a:cubicBezTo>
                <a:lnTo>
                  <a:pt x="170098" y="351692"/>
                </a:lnTo>
                <a:cubicBezTo>
                  <a:pt x="188855" y="332935"/>
                  <a:pt x="232803" y="321155"/>
                  <a:pt x="226369" y="295421"/>
                </a:cubicBezTo>
                <a:cubicBezTo>
                  <a:pt x="221680" y="276664"/>
                  <a:pt x="220947" y="256444"/>
                  <a:pt x="212301" y="239151"/>
                </a:cubicBezTo>
                <a:cubicBezTo>
                  <a:pt x="198882" y="212313"/>
                  <a:pt x="149316" y="191448"/>
                  <a:pt x="127895" y="182880"/>
                </a:cubicBezTo>
                <a:cubicBezTo>
                  <a:pt x="2340" y="132658"/>
                  <a:pt x="82480" y="180738"/>
                  <a:pt x="1286" y="126609"/>
                </a:cubicBezTo>
                <a:cubicBezTo>
                  <a:pt x="5975" y="89095"/>
                  <a:pt x="0" y="48615"/>
                  <a:pt x="15354" y="14068"/>
                </a:cubicBezTo>
                <a:cubicBezTo>
                  <a:pt x="21377" y="517"/>
                  <a:pt x="57557" y="0"/>
                  <a:pt x="57557" y="0"/>
                </a:cubicBezTo>
              </a:path>
            </a:pathLst>
          </a:custGeom>
          <a:ln>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b="1"/>
          </a:p>
        </p:txBody>
      </p:sp>
      <p:sp>
        <p:nvSpPr>
          <p:cNvPr id="11" name="Полилиния 10"/>
          <p:cNvSpPr/>
          <p:nvPr/>
        </p:nvSpPr>
        <p:spPr>
          <a:xfrm>
            <a:off x="1905000" y="3962400"/>
            <a:ext cx="232803" cy="548640"/>
          </a:xfrm>
          <a:custGeom>
            <a:avLst/>
            <a:gdLst>
              <a:gd name="connsiteX0" fmla="*/ 170098 w 232803"/>
              <a:gd name="connsiteY0" fmla="*/ 548640 h 548640"/>
              <a:gd name="connsiteX1" fmla="*/ 113828 w 232803"/>
              <a:gd name="connsiteY1" fmla="*/ 534572 h 548640"/>
              <a:gd name="connsiteX2" fmla="*/ 85692 w 232803"/>
              <a:gd name="connsiteY2" fmla="*/ 506437 h 548640"/>
              <a:gd name="connsiteX3" fmla="*/ 29421 w 232803"/>
              <a:gd name="connsiteY3" fmla="*/ 492369 h 548640"/>
              <a:gd name="connsiteX4" fmla="*/ 43489 w 232803"/>
              <a:gd name="connsiteY4" fmla="*/ 393895 h 548640"/>
              <a:gd name="connsiteX5" fmla="*/ 127895 w 232803"/>
              <a:gd name="connsiteY5" fmla="*/ 365760 h 548640"/>
              <a:gd name="connsiteX6" fmla="*/ 170098 w 232803"/>
              <a:gd name="connsiteY6" fmla="*/ 351692 h 548640"/>
              <a:gd name="connsiteX7" fmla="*/ 226369 w 232803"/>
              <a:gd name="connsiteY7" fmla="*/ 295421 h 548640"/>
              <a:gd name="connsiteX8" fmla="*/ 212301 w 232803"/>
              <a:gd name="connsiteY8" fmla="*/ 239151 h 548640"/>
              <a:gd name="connsiteX9" fmla="*/ 127895 w 232803"/>
              <a:gd name="connsiteY9" fmla="*/ 182880 h 548640"/>
              <a:gd name="connsiteX10" fmla="*/ 1286 w 232803"/>
              <a:gd name="connsiteY10" fmla="*/ 126609 h 548640"/>
              <a:gd name="connsiteX11" fmla="*/ 15354 w 232803"/>
              <a:gd name="connsiteY11" fmla="*/ 14068 h 548640"/>
              <a:gd name="connsiteX12" fmla="*/ 57557 w 232803"/>
              <a:gd name="connsiteY12"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03" h="548640">
                <a:moveTo>
                  <a:pt x="170098" y="548640"/>
                </a:moveTo>
                <a:cubicBezTo>
                  <a:pt x="151341" y="543951"/>
                  <a:pt x="131121" y="543218"/>
                  <a:pt x="113828" y="534572"/>
                </a:cubicBezTo>
                <a:cubicBezTo>
                  <a:pt x="101965" y="528641"/>
                  <a:pt x="97555" y="512368"/>
                  <a:pt x="85692" y="506437"/>
                </a:cubicBezTo>
                <a:cubicBezTo>
                  <a:pt x="68399" y="497791"/>
                  <a:pt x="48178" y="497058"/>
                  <a:pt x="29421" y="492369"/>
                </a:cubicBezTo>
                <a:cubicBezTo>
                  <a:pt x="34110" y="459544"/>
                  <a:pt x="23132" y="420068"/>
                  <a:pt x="43489" y="393895"/>
                </a:cubicBezTo>
                <a:cubicBezTo>
                  <a:pt x="61697" y="370485"/>
                  <a:pt x="99760" y="375138"/>
                  <a:pt x="127895" y="365760"/>
                </a:cubicBezTo>
                <a:lnTo>
                  <a:pt x="170098" y="351692"/>
                </a:lnTo>
                <a:cubicBezTo>
                  <a:pt x="188855" y="332935"/>
                  <a:pt x="232803" y="321155"/>
                  <a:pt x="226369" y="295421"/>
                </a:cubicBezTo>
                <a:cubicBezTo>
                  <a:pt x="221680" y="276664"/>
                  <a:pt x="220947" y="256444"/>
                  <a:pt x="212301" y="239151"/>
                </a:cubicBezTo>
                <a:cubicBezTo>
                  <a:pt x="198882" y="212313"/>
                  <a:pt x="149316" y="191448"/>
                  <a:pt x="127895" y="182880"/>
                </a:cubicBezTo>
                <a:cubicBezTo>
                  <a:pt x="2340" y="132658"/>
                  <a:pt x="82480" y="180738"/>
                  <a:pt x="1286" y="126609"/>
                </a:cubicBezTo>
                <a:cubicBezTo>
                  <a:pt x="5975" y="89095"/>
                  <a:pt x="0" y="48615"/>
                  <a:pt x="15354" y="14068"/>
                </a:cubicBezTo>
                <a:cubicBezTo>
                  <a:pt x="21377" y="517"/>
                  <a:pt x="57557" y="0"/>
                  <a:pt x="57557" y="0"/>
                </a:cubicBezTo>
              </a:path>
            </a:pathLst>
          </a:custGeom>
          <a:ln>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b="1"/>
          </a:p>
        </p:txBody>
      </p:sp>
      <p:sp>
        <p:nvSpPr>
          <p:cNvPr id="12" name="Полилиния 11"/>
          <p:cNvSpPr/>
          <p:nvPr/>
        </p:nvSpPr>
        <p:spPr>
          <a:xfrm>
            <a:off x="2133600" y="3962400"/>
            <a:ext cx="232803" cy="548640"/>
          </a:xfrm>
          <a:custGeom>
            <a:avLst/>
            <a:gdLst>
              <a:gd name="connsiteX0" fmla="*/ 170098 w 232803"/>
              <a:gd name="connsiteY0" fmla="*/ 548640 h 548640"/>
              <a:gd name="connsiteX1" fmla="*/ 113828 w 232803"/>
              <a:gd name="connsiteY1" fmla="*/ 534572 h 548640"/>
              <a:gd name="connsiteX2" fmla="*/ 85692 w 232803"/>
              <a:gd name="connsiteY2" fmla="*/ 506437 h 548640"/>
              <a:gd name="connsiteX3" fmla="*/ 29421 w 232803"/>
              <a:gd name="connsiteY3" fmla="*/ 492369 h 548640"/>
              <a:gd name="connsiteX4" fmla="*/ 43489 w 232803"/>
              <a:gd name="connsiteY4" fmla="*/ 393895 h 548640"/>
              <a:gd name="connsiteX5" fmla="*/ 127895 w 232803"/>
              <a:gd name="connsiteY5" fmla="*/ 365760 h 548640"/>
              <a:gd name="connsiteX6" fmla="*/ 170098 w 232803"/>
              <a:gd name="connsiteY6" fmla="*/ 351692 h 548640"/>
              <a:gd name="connsiteX7" fmla="*/ 226369 w 232803"/>
              <a:gd name="connsiteY7" fmla="*/ 295421 h 548640"/>
              <a:gd name="connsiteX8" fmla="*/ 212301 w 232803"/>
              <a:gd name="connsiteY8" fmla="*/ 239151 h 548640"/>
              <a:gd name="connsiteX9" fmla="*/ 127895 w 232803"/>
              <a:gd name="connsiteY9" fmla="*/ 182880 h 548640"/>
              <a:gd name="connsiteX10" fmla="*/ 1286 w 232803"/>
              <a:gd name="connsiteY10" fmla="*/ 126609 h 548640"/>
              <a:gd name="connsiteX11" fmla="*/ 15354 w 232803"/>
              <a:gd name="connsiteY11" fmla="*/ 14068 h 548640"/>
              <a:gd name="connsiteX12" fmla="*/ 57557 w 232803"/>
              <a:gd name="connsiteY12"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03" h="548640">
                <a:moveTo>
                  <a:pt x="170098" y="548640"/>
                </a:moveTo>
                <a:cubicBezTo>
                  <a:pt x="151341" y="543951"/>
                  <a:pt x="131121" y="543218"/>
                  <a:pt x="113828" y="534572"/>
                </a:cubicBezTo>
                <a:cubicBezTo>
                  <a:pt x="101965" y="528641"/>
                  <a:pt x="97555" y="512368"/>
                  <a:pt x="85692" y="506437"/>
                </a:cubicBezTo>
                <a:cubicBezTo>
                  <a:pt x="68399" y="497791"/>
                  <a:pt x="48178" y="497058"/>
                  <a:pt x="29421" y="492369"/>
                </a:cubicBezTo>
                <a:cubicBezTo>
                  <a:pt x="34110" y="459544"/>
                  <a:pt x="23132" y="420068"/>
                  <a:pt x="43489" y="393895"/>
                </a:cubicBezTo>
                <a:cubicBezTo>
                  <a:pt x="61697" y="370485"/>
                  <a:pt x="99760" y="375138"/>
                  <a:pt x="127895" y="365760"/>
                </a:cubicBezTo>
                <a:lnTo>
                  <a:pt x="170098" y="351692"/>
                </a:lnTo>
                <a:cubicBezTo>
                  <a:pt x="188855" y="332935"/>
                  <a:pt x="232803" y="321155"/>
                  <a:pt x="226369" y="295421"/>
                </a:cubicBezTo>
                <a:cubicBezTo>
                  <a:pt x="221680" y="276664"/>
                  <a:pt x="220947" y="256444"/>
                  <a:pt x="212301" y="239151"/>
                </a:cubicBezTo>
                <a:cubicBezTo>
                  <a:pt x="198882" y="212313"/>
                  <a:pt x="149316" y="191448"/>
                  <a:pt x="127895" y="182880"/>
                </a:cubicBezTo>
                <a:cubicBezTo>
                  <a:pt x="2340" y="132658"/>
                  <a:pt x="82480" y="180738"/>
                  <a:pt x="1286" y="126609"/>
                </a:cubicBezTo>
                <a:cubicBezTo>
                  <a:pt x="5975" y="89095"/>
                  <a:pt x="0" y="48615"/>
                  <a:pt x="15354" y="14068"/>
                </a:cubicBezTo>
                <a:cubicBezTo>
                  <a:pt x="21377" y="517"/>
                  <a:pt x="57557" y="0"/>
                  <a:pt x="57557" y="0"/>
                </a:cubicBezTo>
              </a:path>
            </a:pathLst>
          </a:custGeom>
          <a:ln>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b="1"/>
          </a:p>
        </p:txBody>
      </p:sp>
      <p:pic>
        <p:nvPicPr>
          <p:cNvPr id="102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943600" y="4267200"/>
            <a:ext cx="2724150" cy="1828800"/>
          </a:xfrm>
          <a:prstGeom prst="rect">
            <a:avLst/>
          </a:prstGeom>
          <a:noFill/>
          <a:ln w="9525">
            <a:noFill/>
            <a:miter lim="800000"/>
            <a:headEnd/>
            <a:tailEnd/>
          </a:ln>
          <a:effectLst/>
        </p:spPr>
      </p:pic>
      <p:sp>
        <p:nvSpPr>
          <p:cNvPr id="15" name="TextBox 14"/>
          <p:cNvSpPr txBox="1"/>
          <p:nvPr/>
        </p:nvSpPr>
        <p:spPr>
          <a:xfrm>
            <a:off x="1752600" y="5715000"/>
            <a:ext cx="457200" cy="381000"/>
          </a:xfrm>
          <a:prstGeom prst="rect">
            <a:avLst/>
          </a:prstGeom>
          <a:noFill/>
        </p:spPr>
        <p:txBody>
          <a:bodyPr wrap="square" rtlCol="0">
            <a:spAutoFit/>
          </a:bodyPr>
          <a:lstStyle/>
          <a:p>
            <a:r>
              <a:rPr lang="ru-RU" dirty="0" smtClean="0"/>
              <a:t>1</a:t>
            </a:r>
            <a:endParaRPr lang="ru-RU" dirty="0"/>
          </a:p>
        </p:txBody>
      </p:sp>
      <p:sp>
        <p:nvSpPr>
          <p:cNvPr id="16" name="TextBox 15"/>
          <p:cNvSpPr txBox="1"/>
          <p:nvPr/>
        </p:nvSpPr>
        <p:spPr>
          <a:xfrm>
            <a:off x="4343400" y="5715000"/>
            <a:ext cx="533400" cy="369332"/>
          </a:xfrm>
          <a:prstGeom prst="rect">
            <a:avLst/>
          </a:prstGeom>
          <a:noFill/>
        </p:spPr>
        <p:txBody>
          <a:bodyPr wrap="square" rtlCol="0">
            <a:spAutoFit/>
          </a:bodyPr>
          <a:lstStyle/>
          <a:p>
            <a:r>
              <a:rPr lang="ru-RU" dirty="0" smtClean="0"/>
              <a:t>  2</a:t>
            </a:r>
            <a:endParaRPr lang="ru-RU" dirty="0"/>
          </a:p>
        </p:txBody>
      </p:sp>
      <p:sp>
        <p:nvSpPr>
          <p:cNvPr id="17" name="TextBox 16"/>
          <p:cNvSpPr txBox="1"/>
          <p:nvPr/>
        </p:nvSpPr>
        <p:spPr>
          <a:xfrm>
            <a:off x="7086600" y="5715000"/>
            <a:ext cx="533400" cy="381000"/>
          </a:xfrm>
          <a:prstGeom prst="rect">
            <a:avLst/>
          </a:prstGeom>
          <a:noFill/>
        </p:spPr>
        <p:txBody>
          <a:bodyPr wrap="square" rtlCol="0">
            <a:spAutoFit/>
          </a:bodyPr>
          <a:lstStyle/>
          <a:p>
            <a:r>
              <a:rPr lang="ru-RU" dirty="0" smtClean="0"/>
              <a:t>  3</a:t>
            </a:r>
            <a:endParaRPr lang="ru-RU" dirty="0"/>
          </a:p>
        </p:txBody>
      </p:sp>
      <p:sp>
        <p:nvSpPr>
          <p:cNvPr id="18" name="TextBox 17"/>
          <p:cNvSpPr txBox="1"/>
          <p:nvPr/>
        </p:nvSpPr>
        <p:spPr>
          <a:xfrm>
            <a:off x="4495800" y="1219200"/>
            <a:ext cx="1447800" cy="2308324"/>
          </a:xfrm>
          <a:prstGeom prst="rect">
            <a:avLst/>
          </a:prstGeom>
          <a:noFill/>
        </p:spPr>
        <p:txBody>
          <a:bodyPr wrap="square" rtlCol="0">
            <a:spAutoFit/>
          </a:bodyPr>
          <a:lstStyle/>
          <a:p>
            <a:pPr algn="just"/>
            <a:r>
              <a:rPr lang="ru-RU" dirty="0" smtClean="0"/>
              <a:t>Температура показывает, насколько тёплым или холодным является тот или иной предмет.</a:t>
            </a:r>
            <a:endParaRPr lang="ru-RU" dirty="0"/>
          </a:p>
        </p:txBody>
      </p:sp>
      <p:sp>
        <p:nvSpPr>
          <p:cNvPr id="19" name="TextBox 18"/>
          <p:cNvSpPr txBox="1"/>
          <p:nvPr/>
        </p:nvSpPr>
        <p:spPr>
          <a:xfrm>
            <a:off x="6019800" y="685800"/>
            <a:ext cx="2819400" cy="3170099"/>
          </a:xfrm>
          <a:prstGeom prst="rect">
            <a:avLst/>
          </a:prstGeom>
          <a:noFill/>
        </p:spPr>
        <p:txBody>
          <a:bodyPr wrap="square" rtlCol="0">
            <a:spAutoFit/>
          </a:bodyPr>
          <a:lstStyle/>
          <a:p>
            <a:r>
              <a:rPr lang="ru-RU" sz="1400" dirty="0" smtClean="0"/>
              <a:t>Из жизненного опыта вы знаете, например, что для того, чтобы понять горячая или холодная вода перед нами, достаточно дотронуться рукой до посуды, в которой она находится. Заболел ты или нет - дотрагиваемся рукой до лба. Мы рассуждаем, как нам одеться по погоде? Таким образом, мы задумываемся о температуре. Но только таким способом нельзя точно узнать температуру. </a:t>
            </a:r>
          </a:p>
          <a:p>
            <a:endParaRPr lang="ru-RU" dirty="0"/>
          </a:p>
        </p:txBody>
      </p:sp>
      <p:sp>
        <p:nvSpPr>
          <p:cNvPr id="20" name="TextBox 19"/>
          <p:cNvSpPr txBox="1"/>
          <p:nvPr/>
        </p:nvSpPr>
        <p:spPr>
          <a:xfrm>
            <a:off x="381000" y="6096000"/>
            <a:ext cx="8458200"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Можно ли с помощью одного и того же термометра измерить температуру тела человека, животных, воды, воздуха?</a:t>
            </a: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Полилиния 20"/>
          <p:cNvSpPr/>
          <p:nvPr/>
        </p:nvSpPr>
        <p:spPr>
          <a:xfrm>
            <a:off x="4062334" y="4452079"/>
            <a:ext cx="14991" cy="134911"/>
          </a:xfrm>
          <a:custGeom>
            <a:avLst/>
            <a:gdLst>
              <a:gd name="connsiteX0" fmla="*/ 0 w 14991"/>
              <a:gd name="connsiteY0" fmla="*/ 134911 h 134911"/>
              <a:gd name="connsiteX1" fmla="*/ 14991 w 14991"/>
              <a:gd name="connsiteY1" fmla="*/ 89941 h 134911"/>
              <a:gd name="connsiteX2" fmla="*/ 0 w 14991"/>
              <a:gd name="connsiteY2" fmla="*/ 0 h 134911"/>
            </a:gdLst>
            <a:ahLst/>
            <a:cxnLst>
              <a:cxn ang="0">
                <a:pos x="connsiteX0" y="connsiteY0"/>
              </a:cxn>
              <a:cxn ang="0">
                <a:pos x="connsiteX1" y="connsiteY1"/>
              </a:cxn>
              <a:cxn ang="0">
                <a:pos x="connsiteX2" y="connsiteY2"/>
              </a:cxn>
            </a:cxnLst>
            <a:rect l="l" t="t" r="r" b="b"/>
            <a:pathLst>
              <a:path w="14991" h="134911">
                <a:moveTo>
                  <a:pt x="0" y="134911"/>
                </a:moveTo>
                <a:cubicBezTo>
                  <a:pt x="4997" y="119921"/>
                  <a:pt x="14991" y="105742"/>
                  <a:pt x="14991" y="89941"/>
                </a:cubicBezTo>
                <a:cubicBezTo>
                  <a:pt x="14991" y="59547"/>
                  <a:pt x="0" y="0"/>
                  <a:pt x="0" y="0"/>
                </a:cubicBezTo>
              </a:path>
            </a:pathLst>
          </a:custGeom>
          <a:ln>
            <a:solidFill>
              <a:srgbClr val="FF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4191000" y="4343400"/>
            <a:ext cx="14991" cy="134911"/>
          </a:xfrm>
          <a:custGeom>
            <a:avLst/>
            <a:gdLst>
              <a:gd name="connsiteX0" fmla="*/ 0 w 14991"/>
              <a:gd name="connsiteY0" fmla="*/ 134911 h 134911"/>
              <a:gd name="connsiteX1" fmla="*/ 14991 w 14991"/>
              <a:gd name="connsiteY1" fmla="*/ 89941 h 134911"/>
              <a:gd name="connsiteX2" fmla="*/ 0 w 14991"/>
              <a:gd name="connsiteY2" fmla="*/ 0 h 134911"/>
            </a:gdLst>
            <a:ahLst/>
            <a:cxnLst>
              <a:cxn ang="0">
                <a:pos x="connsiteX0" y="connsiteY0"/>
              </a:cxn>
              <a:cxn ang="0">
                <a:pos x="connsiteX1" y="connsiteY1"/>
              </a:cxn>
              <a:cxn ang="0">
                <a:pos x="connsiteX2" y="connsiteY2"/>
              </a:cxn>
            </a:cxnLst>
            <a:rect l="l" t="t" r="r" b="b"/>
            <a:pathLst>
              <a:path w="14991" h="134911">
                <a:moveTo>
                  <a:pt x="0" y="134911"/>
                </a:moveTo>
                <a:cubicBezTo>
                  <a:pt x="4997" y="119921"/>
                  <a:pt x="14991" y="105742"/>
                  <a:pt x="14991" y="89941"/>
                </a:cubicBezTo>
                <a:cubicBezTo>
                  <a:pt x="14991" y="59547"/>
                  <a:pt x="0" y="0"/>
                  <a:pt x="0" y="0"/>
                </a:cubicBezTo>
              </a:path>
            </a:pathLst>
          </a:custGeom>
          <a:ln>
            <a:solidFill>
              <a:srgbClr val="FF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4343400" y="4419600"/>
            <a:ext cx="14991" cy="134911"/>
          </a:xfrm>
          <a:custGeom>
            <a:avLst/>
            <a:gdLst>
              <a:gd name="connsiteX0" fmla="*/ 0 w 14991"/>
              <a:gd name="connsiteY0" fmla="*/ 134911 h 134911"/>
              <a:gd name="connsiteX1" fmla="*/ 14991 w 14991"/>
              <a:gd name="connsiteY1" fmla="*/ 89941 h 134911"/>
              <a:gd name="connsiteX2" fmla="*/ 0 w 14991"/>
              <a:gd name="connsiteY2" fmla="*/ 0 h 134911"/>
            </a:gdLst>
            <a:ahLst/>
            <a:cxnLst>
              <a:cxn ang="0">
                <a:pos x="connsiteX0" y="connsiteY0"/>
              </a:cxn>
              <a:cxn ang="0">
                <a:pos x="connsiteX1" y="connsiteY1"/>
              </a:cxn>
              <a:cxn ang="0">
                <a:pos x="connsiteX2" y="connsiteY2"/>
              </a:cxn>
            </a:cxnLst>
            <a:rect l="l" t="t" r="r" b="b"/>
            <a:pathLst>
              <a:path w="14991" h="134911">
                <a:moveTo>
                  <a:pt x="0" y="134911"/>
                </a:moveTo>
                <a:cubicBezTo>
                  <a:pt x="4997" y="119921"/>
                  <a:pt x="14991" y="105742"/>
                  <a:pt x="14991" y="89941"/>
                </a:cubicBezTo>
                <a:cubicBezTo>
                  <a:pt x="14991" y="59547"/>
                  <a:pt x="0" y="0"/>
                  <a:pt x="0" y="0"/>
                </a:cubicBezTo>
              </a:path>
            </a:pathLst>
          </a:custGeom>
          <a:ln>
            <a:solidFill>
              <a:srgbClr val="FF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4495800" y="4419600"/>
            <a:ext cx="14991" cy="134911"/>
          </a:xfrm>
          <a:custGeom>
            <a:avLst/>
            <a:gdLst>
              <a:gd name="connsiteX0" fmla="*/ 0 w 14991"/>
              <a:gd name="connsiteY0" fmla="*/ 134911 h 134911"/>
              <a:gd name="connsiteX1" fmla="*/ 14991 w 14991"/>
              <a:gd name="connsiteY1" fmla="*/ 89941 h 134911"/>
              <a:gd name="connsiteX2" fmla="*/ 0 w 14991"/>
              <a:gd name="connsiteY2" fmla="*/ 0 h 134911"/>
            </a:gdLst>
            <a:ahLst/>
            <a:cxnLst>
              <a:cxn ang="0">
                <a:pos x="connsiteX0" y="connsiteY0"/>
              </a:cxn>
              <a:cxn ang="0">
                <a:pos x="connsiteX1" y="connsiteY1"/>
              </a:cxn>
              <a:cxn ang="0">
                <a:pos x="connsiteX2" y="connsiteY2"/>
              </a:cxn>
            </a:cxnLst>
            <a:rect l="l" t="t" r="r" b="b"/>
            <a:pathLst>
              <a:path w="14991" h="134911">
                <a:moveTo>
                  <a:pt x="0" y="134911"/>
                </a:moveTo>
                <a:cubicBezTo>
                  <a:pt x="4997" y="119921"/>
                  <a:pt x="14991" y="105742"/>
                  <a:pt x="14991" y="89941"/>
                </a:cubicBezTo>
                <a:cubicBezTo>
                  <a:pt x="14991" y="59547"/>
                  <a:pt x="0" y="0"/>
                  <a:pt x="0" y="0"/>
                </a:cubicBezTo>
              </a:path>
            </a:pathLst>
          </a:custGeom>
          <a:ln>
            <a:solidFill>
              <a:srgbClr val="FF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4648200" y="4419600"/>
            <a:ext cx="14991" cy="134911"/>
          </a:xfrm>
          <a:custGeom>
            <a:avLst/>
            <a:gdLst>
              <a:gd name="connsiteX0" fmla="*/ 0 w 14991"/>
              <a:gd name="connsiteY0" fmla="*/ 134911 h 134911"/>
              <a:gd name="connsiteX1" fmla="*/ 14991 w 14991"/>
              <a:gd name="connsiteY1" fmla="*/ 89941 h 134911"/>
              <a:gd name="connsiteX2" fmla="*/ 0 w 14991"/>
              <a:gd name="connsiteY2" fmla="*/ 0 h 134911"/>
            </a:gdLst>
            <a:ahLst/>
            <a:cxnLst>
              <a:cxn ang="0">
                <a:pos x="connsiteX0" y="connsiteY0"/>
              </a:cxn>
              <a:cxn ang="0">
                <a:pos x="connsiteX1" y="connsiteY1"/>
              </a:cxn>
              <a:cxn ang="0">
                <a:pos x="connsiteX2" y="connsiteY2"/>
              </a:cxn>
            </a:cxnLst>
            <a:rect l="l" t="t" r="r" b="b"/>
            <a:pathLst>
              <a:path w="14991" h="134911">
                <a:moveTo>
                  <a:pt x="0" y="134911"/>
                </a:moveTo>
                <a:cubicBezTo>
                  <a:pt x="4997" y="119921"/>
                  <a:pt x="14991" y="105742"/>
                  <a:pt x="14991" y="89941"/>
                </a:cubicBezTo>
                <a:cubicBezTo>
                  <a:pt x="14991" y="59547"/>
                  <a:pt x="0" y="0"/>
                  <a:pt x="0" y="0"/>
                </a:cubicBezTo>
              </a:path>
            </a:pathLst>
          </a:custGeom>
          <a:ln>
            <a:solidFill>
              <a:srgbClr val="FF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4953000" y="4419600"/>
            <a:ext cx="14991" cy="134911"/>
          </a:xfrm>
          <a:custGeom>
            <a:avLst/>
            <a:gdLst>
              <a:gd name="connsiteX0" fmla="*/ 0 w 14991"/>
              <a:gd name="connsiteY0" fmla="*/ 134911 h 134911"/>
              <a:gd name="connsiteX1" fmla="*/ 14991 w 14991"/>
              <a:gd name="connsiteY1" fmla="*/ 89941 h 134911"/>
              <a:gd name="connsiteX2" fmla="*/ 0 w 14991"/>
              <a:gd name="connsiteY2" fmla="*/ 0 h 134911"/>
            </a:gdLst>
            <a:ahLst/>
            <a:cxnLst>
              <a:cxn ang="0">
                <a:pos x="connsiteX0" y="connsiteY0"/>
              </a:cxn>
              <a:cxn ang="0">
                <a:pos x="connsiteX1" y="connsiteY1"/>
              </a:cxn>
              <a:cxn ang="0">
                <a:pos x="connsiteX2" y="connsiteY2"/>
              </a:cxn>
            </a:cxnLst>
            <a:rect l="l" t="t" r="r" b="b"/>
            <a:pathLst>
              <a:path w="14991" h="134911">
                <a:moveTo>
                  <a:pt x="0" y="134911"/>
                </a:moveTo>
                <a:cubicBezTo>
                  <a:pt x="4997" y="119921"/>
                  <a:pt x="14991" y="105742"/>
                  <a:pt x="14991" y="89941"/>
                </a:cubicBezTo>
                <a:cubicBezTo>
                  <a:pt x="14991" y="59547"/>
                  <a:pt x="0" y="0"/>
                  <a:pt x="0" y="0"/>
                </a:cubicBezTo>
              </a:path>
            </a:pathLst>
          </a:custGeom>
          <a:ln>
            <a:solidFill>
              <a:srgbClr val="FF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1371600" y="3962400"/>
            <a:ext cx="232803" cy="548640"/>
          </a:xfrm>
          <a:custGeom>
            <a:avLst/>
            <a:gdLst>
              <a:gd name="connsiteX0" fmla="*/ 170098 w 232803"/>
              <a:gd name="connsiteY0" fmla="*/ 548640 h 548640"/>
              <a:gd name="connsiteX1" fmla="*/ 113828 w 232803"/>
              <a:gd name="connsiteY1" fmla="*/ 534572 h 548640"/>
              <a:gd name="connsiteX2" fmla="*/ 85692 w 232803"/>
              <a:gd name="connsiteY2" fmla="*/ 506437 h 548640"/>
              <a:gd name="connsiteX3" fmla="*/ 29421 w 232803"/>
              <a:gd name="connsiteY3" fmla="*/ 492369 h 548640"/>
              <a:gd name="connsiteX4" fmla="*/ 43489 w 232803"/>
              <a:gd name="connsiteY4" fmla="*/ 393895 h 548640"/>
              <a:gd name="connsiteX5" fmla="*/ 127895 w 232803"/>
              <a:gd name="connsiteY5" fmla="*/ 365760 h 548640"/>
              <a:gd name="connsiteX6" fmla="*/ 170098 w 232803"/>
              <a:gd name="connsiteY6" fmla="*/ 351692 h 548640"/>
              <a:gd name="connsiteX7" fmla="*/ 226369 w 232803"/>
              <a:gd name="connsiteY7" fmla="*/ 295421 h 548640"/>
              <a:gd name="connsiteX8" fmla="*/ 212301 w 232803"/>
              <a:gd name="connsiteY8" fmla="*/ 239151 h 548640"/>
              <a:gd name="connsiteX9" fmla="*/ 127895 w 232803"/>
              <a:gd name="connsiteY9" fmla="*/ 182880 h 548640"/>
              <a:gd name="connsiteX10" fmla="*/ 1286 w 232803"/>
              <a:gd name="connsiteY10" fmla="*/ 126609 h 548640"/>
              <a:gd name="connsiteX11" fmla="*/ 15354 w 232803"/>
              <a:gd name="connsiteY11" fmla="*/ 14068 h 548640"/>
              <a:gd name="connsiteX12" fmla="*/ 57557 w 232803"/>
              <a:gd name="connsiteY12"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03" h="548640">
                <a:moveTo>
                  <a:pt x="170098" y="548640"/>
                </a:moveTo>
                <a:cubicBezTo>
                  <a:pt x="151341" y="543951"/>
                  <a:pt x="131121" y="543218"/>
                  <a:pt x="113828" y="534572"/>
                </a:cubicBezTo>
                <a:cubicBezTo>
                  <a:pt x="101965" y="528641"/>
                  <a:pt x="97555" y="512368"/>
                  <a:pt x="85692" y="506437"/>
                </a:cubicBezTo>
                <a:cubicBezTo>
                  <a:pt x="68399" y="497791"/>
                  <a:pt x="48178" y="497058"/>
                  <a:pt x="29421" y="492369"/>
                </a:cubicBezTo>
                <a:cubicBezTo>
                  <a:pt x="34110" y="459544"/>
                  <a:pt x="23132" y="420068"/>
                  <a:pt x="43489" y="393895"/>
                </a:cubicBezTo>
                <a:cubicBezTo>
                  <a:pt x="61697" y="370485"/>
                  <a:pt x="99760" y="375138"/>
                  <a:pt x="127895" y="365760"/>
                </a:cubicBezTo>
                <a:lnTo>
                  <a:pt x="170098" y="351692"/>
                </a:lnTo>
                <a:cubicBezTo>
                  <a:pt x="188855" y="332935"/>
                  <a:pt x="232803" y="321155"/>
                  <a:pt x="226369" y="295421"/>
                </a:cubicBezTo>
                <a:cubicBezTo>
                  <a:pt x="221680" y="276664"/>
                  <a:pt x="220947" y="256444"/>
                  <a:pt x="212301" y="239151"/>
                </a:cubicBezTo>
                <a:cubicBezTo>
                  <a:pt x="198882" y="212313"/>
                  <a:pt x="149316" y="191448"/>
                  <a:pt x="127895" y="182880"/>
                </a:cubicBezTo>
                <a:cubicBezTo>
                  <a:pt x="2340" y="132658"/>
                  <a:pt x="82480" y="180738"/>
                  <a:pt x="1286" y="126609"/>
                </a:cubicBezTo>
                <a:cubicBezTo>
                  <a:pt x="5975" y="89095"/>
                  <a:pt x="0" y="48615"/>
                  <a:pt x="15354" y="14068"/>
                </a:cubicBezTo>
                <a:cubicBezTo>
                  <a:pt x="21377" y="517"/>
                  <a:pt x="57557" y="0"/>
                  <a:pt x="57557" y="0"/>
                </a:cubicBezTo>
              </a:path>
            </a:pathLst>
          </a:custGeom>
          <a:ln>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b="1"/>
          </a:p>
        </p:txBody>
      </p:sp>
      <p:sp>
        <p:nvSpPr>
          <p:cNvPr id="28" name="Полилиния 27"/>
          <p:cNvSpPr/>
          <p:nvPr/>
        </p:nvSpPr>
        <p:spPr>
          <a:xfrm>
            <a:off x="2438400" y="3962400"/>
            <a:ext cx="232803" cy="548640"/>
          </a:xfrm>
          <a:custGeom>
            <a:avLst/>
            <a:gdLst>
              <a:gd name="connsiteX0" fmla="*/ 170098 w 232803"/>
              <a:gd name="connsiteY0" fmla="*/ 548640 h 548640"/>
              <a:gd name="connsiteX1" fmla="*/ 113828 w 232803"/>
              <a:gd name="connsiteY1" fmla="*/ 534572 h 548640"/>
              <a:gd name="connsiteX2" fmla="*/ 85692 w 232803"/>
              <a:gd name="connsiteY2" fmla="*/ 506437 h 548640"/>
              <a:gd name="connsiteX3" fmla="*/ 29421 w 232803"/>
              <a:gd name="connsiteY3" fmla="*/ 492369 h 548640"/>
              <a:gd name="connsiteX4" fmla="*/ 43489 w 232803"/>
              <a:gd name="connsiteY4" fmla="*/ 393895 h 548640"/>
              <a:gd name="connsiteX5" fmla="*/ 127895 w 232803"/>
              <a:gd name="connsiteY5" fmla="*/ 365760 h 548640"/>
              <a:gd name="connsiteX6" fmla="*/ 170098 w 232803"/>
              <a:gd name="connsiteY6" fmla="*/ 351692 h 548640"/>
              <a:gd name="connsiteX7" fmla="*/ 226369 w 232803"/>
              <a:gd name="connsiteY7" fmla="*/ 295421 h 548640"/>
              <a:gd name="connsiteX8" fmla="*/ 212301 w 232803"/>
              <a:gd name="connsiteY8" fmla="*/ 239151 h 548640"/>
              <a:gd name="connsiteX9" fmla="*/ 127895 w 232803"/>
              <a:gd name="connsiteY9" fmla="*/ 182880 h 548640"/>
              <a:gd name="connsiteX10" fmla="*/ 1286 w 232803"/>
              <a:gd name="connsiteY10" fmla="*/ 126609 h 548640"/>
              <a:gd name="connsiteX11" fmla="*/ 15354 w 232803"/>
              <a:gd name="connsiteY11" fmla="*/ 14068 h 548640"/>
              <a:gd name="connsiteX12" fmla="*/ 57557 w 232803"/>
              <a:gd name="connsiteY12"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03" h="548640">
                <a:moveTo>
                  <a:pt x="170098" y="548640"/>
                </a:moveTo>
                <a:cubicBezTo>
                  <a:pt x="151341" y="543951"/>
                  <a:pt x="131121" y="543218"/>
                  <a:pt x="113828" y="534572"/>
                </a:cubicBezTo>
                <a:cubicBezTo>
                  <a:pt x="101965" y="528641"/>
                  <a:pt x="97555" y="512368"/>
                  <a:pt x="85692" y="506437"/>
                </a:cubicBezTo>
                <a:cubicBezTo>
                  <a:pt x="68399" y="497791"/>
                  <a:pt x="48178" y="497058"/>
                  <a:pt x="29421" y="492369"/>
                </a:cubicBezTo>
                <a:cubicBezTo>
                  <a:pt x="34110" y="459544"/>
                  <a:pt x="23132" y="420068"/>
                  <a:pt x="43489" y="393895"/>
                </a:cubicBezTo>
                <a:cubicBezTo>
                  <a:pt x="61697" y="370485"/>
                  <a:pt x="99760" y="375138"/>
                  <a:pt x="127895" y="365760"/>
                </a:cubicBezTo>
                <a:lnTo>
                  <a:pt x="170098" y="351692"/>
                </a:lnTo>
                <a:cubicBezTo>
                  <a:pt x="188855" y="332935"/>
                  <a:pt x="232803" y="321155"/>
                  <a:pt x="226369" y="295421"/>
                </a:cubicBezTo>
                <a:cubicBezTo>
                  <a:pt x="221680" y="276664"/>
                  <a:pt x="220947" y="256444"/>
                  <a:pt x="212301" y="239151"/>
                </a:cubicBezTo>
                <a:cubicBezTo>
                  <a:pt x="198882" y="212313"/>
                  <a:pt x="149316" y="191448"/>
                  <a:pt x="127895" y="182880"/>
                </a:cubicBezTo>
                <a:cubicBezTo>
                  <a:pt x="2340" y="132658"/>
                  <a:pt x="82480" y="180738"/>
                  <a:pt x="1286" y="126609"/>
                </a:cubicBezTo>
                <a:cubicBezTo>
                  <a:pt x="5975" y="89095"/>
                  <a:pt x="0" y="48615"/>
                  <a:pt x="15354" y="14068"/>
                </a:cubicBezTo>
                <a:cubicBezTo>
                  <a:pt x="21377" y="517"/>
                  <a:pt x="57557" y="0"/>
                  <a:pt x="57557" y="0"/>
                </a:cubicBezTo>
              </a:path>
            </a:pathLst>
          </a:custGeom>
          <a:ln>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descr="http://bigslide.ru/images/20/19381/960/img5.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pic>
        <p:nvPicPr>
          <p:cNvPr id="19460" name="Picture 4" descr="http://rf-54.ru/userfiles/catalog/large/151291.jpg"/>
          <p:cNvPicPr>
            <a:picLocks noChangeAspect="1" noChangeArrowheads="1"/>
          </p:cNvPicPr>
          <p:nvPr/>
        </p:nvPicPr>
        <p:blipFill>
          <a:blip r:embed="rId3"/>
          <a:srcRect/>
          <a:stretch>
            <a:fillRect/>
          </a:stretch>
        </p:blipFill>
        <p:spPr bwMode="auto">
          <a:xfrm>
            <a:off x="3429000" y="5405246"/>
            <a:ext cx="3543300" cy="1452754"/>
          </a:xfrm>
          <a:prstGeom prst="rect">
            <a:avLst/>
          </a:prstGeom>
          <a:noFill/>
        </p:spPr>
      </p:pic>
      <p:sp>
        <p:nvSpPr>
          <p:cNvPr id="5" name="TextBox 4"/>
          <p:cNvSpPr txBox="1"/>
          <p:nvPr/>
        </p:nvSpPr>
        <p:spPr>
          <a:xfrm>
            <a:off x="3581400" y="4876800"/>
            <a:ext cx="3200400" cy="523220"/>
          </a:xfrm>
          <a:prstGeom prst="rect">
            <a:avLst/>
          </a:prstGeom>
          <a:noFill/>
        </p:spPr>
        <p:txBody>
          <a:bodyPr wrap="square" rtlCol="0">
            <a:spAutoFit/>
          </a:bodyPr>
          <a:lstStyle/>
          <a:p>
            <a:r>
              <a:rPr lang="ru-RU" sz="2800" dirty="0" smtClean="0">
                <a:solidFill>
                  <a:srgbClr val="FFFF00"/>
                </a:solidFill>
              </a:rPr>
              <a:t>Температура воды</a:t>
            </a:r>
            <a:endParaRPr lang="ru-RU" sz="28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n>
                  <a:solidFill>
                    <a:schemeClr val="tx1"/>
                  </a:solidFill>
                </a:ln>
                <a:solidFill>
                  <a:schemeClr val="accent6">
                    <a:lumMod val="50000"/>
                  </a:schemeClr>
                </a:solidFill>
              </a:rPr>
              <a:t>Давайте определим тему </a:t>
            </a:r>
            <a:endParaRPr lang="ru-RU" b="1" dirty="0">
              <a:ln>
                <a:solidFill>
                  <a:schemeClr val="tx1"/>
                </a:solidFill>
              </a:ln>
              <a:solidFill>
                <a:schemeClr val="accent6">
                  <a:lumMod val="50000"/>
                </a:schemeClr>
              </a:solidFill>
            </a:endParaRPr>
          </a:p>
        </p:txBody>
      </p:sp>
      <p:sp>
        <p:nvSpPr>
          <p:cNvPr id="3" name="Прямоугольник 2"/>
          <p:cNvSpPr/>
          <p:nvPr/>
        </p:nvSpPr>
        <p:spPr>
          <a:xfrm>
            <a:off x="0" y="1295400"/>
            <a:ext cx="9144000" cy="369332"/>
          </a:xfrm>
          <a:prstGeom prst="rect">
            <a:avLst/>
          </a:prstGeom>
        </p:spPr>
        <p:txBody>
          <a:bodyPr wrap="square">
            <a:spAutoFit/>
          </a:bodyPr>
          <a:lstStyle/>
          <a:p>
            <a:pPr algn="ctr"/>
            <a:r>
              <a:rPr lang="ru-RU" b="1" dirty="0" smtClean="0">
                <a:solidFill>
                  <a:schemeClr val="accent6">
                    <a:lumMod val="50000"/>
                  </a:schemeClr>
                </a:solidFill>
              </a:rPr>
              <a:t>Сегодня на занятии мы познакомимся с термометром и будем измерять температуру</a:t>
            </a:r>
            <a:endParaRPr lang="ru-RU" b="1" dirty="0">
              <a:solidFill>
                <a:schemeClr val="accent6">
                  <a:lumMod val="50000"/>
                </a:schemeClr>
              </a:solidFill>
            </a:endParaRPr>
          </a:p>
        </p:txBody>
      </p:sp>
      <p:sp>
        <p:nvSpPr>
          <p:cNvPr id="5" name="TextBox 4"/>
          <p:cNvSpPr txBox="1"/>
          <p:nvPr/>
        </p:nvSpPr>
        <p:spPr>
          <a:xfrm>
            <a:off x="228600" y="1752600"/>
            <a:ext cx="5257800" cy="4801314"/>
          </a:xfrm>
          <a:prstGeom prst="rect">
            <a:avLst/>
          </a:prstGeom>
          <a:noFill/>
        </p:spPr>
        <p:txBody>
          <a:bodyPr wrap="square" rtlCol="0">
            <a:spAutoFit/>
          </a:bodyPr>
          <a:lstStyle/>
          <a:p>
            <a:pPr algn="just"/>
            <a:r>
              <a:rPr lang="ru-RU" dirty="0" smtClean="0"/>
              <a:t>Рассмотрим термометр. Основные части термометра - шкала и стеклянная трубка, наполненная ртутью или подкрашенным спиртом. Шкала имеет деления. Самое маленькое деление соответствует одному градусу. Градус обозначается значком (маленький кружок вверху справа от числа). Числа на шкале показывают градусы. Каждое деление на шкале обозначает один градус. В середине шкалы мы видим нуль. Нуль обозначает границу между теплом и холодом. Если красный столбик поднимается на пять градусов выше нуля, то говорят пять градусов тепла. Записывают так: +5*.</a:t>
            </a:r>
          </a:p>
          <a:p>
            <a:pPr algn="just"/>
            <a:r>
              <a:rPr lang="ru-RU" dirty="0" smtClean="0"/>
              <a:t>Если температура ниже нуля, перед числом градусов ставят знак "-" и говорят пять градусов мороза. Записывают так: -5*. 5</a:t>
            </a:r>
          </a:p>
          <a:p>
            <a:endParaRPr lang="ru-RU" dirty="0"/>
          </a:p>
        </p:txBody>
      </p:sp>
      <p:pic>
        <p:nvPicPr>
          <p:cNvPr id="20483" name="Picture 3" descr="http://www.promgidroponica.ru/sites/default/files/gradusnic.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38444" y="1524000"/>
            <a:ext cx="3305556" cy="5486400"/>
          </a:xfrm>
          <a:prstGeom prst="rect">
            <a:avLst/>
          </a:prstGeom>
          <a:noFill/>
        </p:spPr>
      </p:pic>
      <p:sp>
        <p:nvSpPr>
          <p:cNvPr id="7" name="TextBox 6"/>
          <p:cNvSpPr txBox="1"/>
          <p:nvPr/>
        </p:nvSpPr>
        <p:spPr>
          <a:xfrm>
            <a:off x="5791200" y="2286000"/>
            <a:ext cx="609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smtClean="0"/>
              <a:t>- 5</a:t>
            </a:r>
            <a:r>
              <a:rPr lang="ru-RU" baseline="30000" dirty="0" smtClean="0"/>
              <a:t>0</a:t>
            </a:r>
            <a:endParaRPr lang="ru-RU" dirty="0"/>
          </a:p>
        </p:txBody>
      </p:sp>
      <p:sp>
        <p:nvSpPr>
          <p:cNvPr id="8" name="TextBox 7"/>
          <p:cNvSpPr txBox="1"/>
          <p:nvPr/>
        </p:nvSpPr>
        <p:spPr>
          <a:xfrm>
            <a:off x="5791200" y="2819400"/>
            <a:ext cx="609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smtClean="0"/>
              <a:t>+ 5</a:t>
            </a:r>
            <a:r>
              <a:rPr lang="ru-RU" baseline="30000" dirty="0" smtClean="0"/>
              <a:t>0</a:t>
            </a:r>
            <a:endParaRPr lang="ru-RU" dirty="0"/>
          </a:p>
        </p:txBody>
      </p:sp>
      <p:cxnSp>
        <p:nvCxnSpPr>
          <p:cNvPr id="10" name="Прямая со стрелкой 9"/>
          <p:cNvCxnSpPr/>
          <p:nvPr/>
        </p:nvCxnSpPr>
        <p:spPr>
          <a:xfrm flipV="1">
            <a:off x="3886200" y="2590800"/>
            <a:ext cx="1828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5606" name="Picture 6" descr="https://fs00.infourok.ru/images/doc/219/4437/2/640/img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990600" y="5791200"/>
            <a:ext cx="5334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590800" y="5867400"/>
            <a:ext cx="6858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191000" y="5867400"/>
            <a:ext cx="762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943600" y="5867400"/>
            <a:ext cx="5334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696200" y="5867400"/>
            <a:ext cx="5334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gradFill flip="none" rotWithShape="1">
            <a:gsLst>
              <a:gs pos="54000">
                <a:schemeClr val="accent1">
                  <a:tint val="66000"/>
                  <a:satMod val="160000"/>
                  <a:alpha val="94000"/>
                </a:schemeClr>
              </a:gs>
              <a:gs pos="7000">
                <a:srgbClr val="00B0F0">
                  <a:alpha val="65000"/>
                </a:srgbClr>
              </a:gs>
              <a:gs pos="3600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3400" y="609600"/>
            <a:ext cx="8229600" cy="1143000"/>
          </a:xfrm>
        </p:spPr>
        <p:txBody>
          <a:bodyPr>
            <a:normAutofit fontScale="90000"/>
          </a:bodyPr>
          <a:lstStyle/>
          <a:p>
            <a:r>
              <a:rPr lang="ru-RU" dirty="0" smtClean="0"/>
              <a:t/>
            </a:r>
            <a:br>
              <a:rPr lang="ru-RU" dirty="0" smtClean="0"/>
            </a:br>
            <a:endParaRPr lang="ru-RU" dirty="0"/>
          </a:p>
        </p:txBody>
      </p:sp>
      <p:sp>
        <p:nvSpPr>
          <p:cNvPr id="4" name="TextBox 3"/>
          <p:cNvSpPr txBox="1"/>
          <p:nvPr/>
        </p:nvSpPr>
        <p:spPr>
          <a:xfrm>
            <a:off x="381000" y="1828800"/>
            <a:ext cx="8153400" cy="1200329"/>
          </a:xfrm>
          <a:prstGeom prst="rect">
            <a:avLst/>
          </a:prstGeom>
          <a:noFill/>
        </p:spPr>
        <p:txBody>
          <a:bodyPr wrap="square" rtlCol="0">
            <a:spAutoFit/>
          </a:bodyPr>
          <a:lstStyle/>
          <a:p>
            <a:r>
              <a:rPr lang="ru-RU" dirty="0" smtClean="0"/>
              <a:t>2. Мы уже выяснили, что с помощью одного и того же термометра измерить температуру тела человека, воды, воздуха нельзя. </a:t>
            </a:r>
          </a:p>
          <a:p>
            <a:r>
              <a:rPr lang="ru-RU" dirty="0" smtClean="0"/>
              <a:t>- Как же выглядят другие термометры? Давайте рассмотрим их. </a:t>
            </a:r>
          </a:p>
          <a:p>
            <a:r>
              <a:rPr lang="ru-RU" dirty="0" smtClean="0"/>
              <a:t>-У меня в руке сейчас медицинский термометр. </a:t>
            </a:r>
            <a:endParaRPr lang="ru-RU" dirty="0"/>
          </a:p>
        </p:txBody>
      </p:sp>
      <p:sp>
        <p:nvSpPr>
          <p:cNvPr id="9" name="Прямоугольник 8"/>
          <p:cNvSpPr/>
          <p:nvPr/>
        </p:nvSpPr>
        <p:spPr>
          <a:xfrm rot="20250085">
            <a:off x="1273701" y="4615530"/>
            <a:ext cx="7199104" cy="914400"/>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581"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238491">
            <a:off x="1644211" y="3189538"/>
            <a:ext cx="6410325" cy="36907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lumMod val="75000"/>
                  </a:schemeClr>
                </a:solidFill>
              </a:rPr>
              <a:t>Как работает </a:t>
            </a:r>
            <a:r>
              <a:rPr lang="ru-RU" dirty="0" smtClean="0">
                <a:solidFill>
                  <a:srgbClr val="FF0000"/>
                </a:solidFill>
              </a:rPr>
              <a:t>ртутный</a:t>
            </a:r>
            <a:r>
              <a:rPr lang="ru-RU" dirty="0" smtClean="0"/>
              <a:t> </a:t>
            </a:r>
            <a:r>
              <a:rPr lang="ru-RU" dirty="0" smtClean="0">
                <a:solidFill>
                  <a:srgbClr val="FFC000"/>
                </a:solidFill>
              </a:rPr>
              <a:t>градусник?</a:t>
            </a:r>
            <a:br>
              <a:rPr lang="ru-RU" dirty="0" smtClean="0">
                <a:solidFill>
                  <a:srgbClr val="FFC000"/>
                </a:solidFill>
              </a:rPr>
            </a:br>
            <a:endParaRPr lang="ru-RU" dirty="0">
              <a:solidFill>
                <a:srgbClr val="FFC000"/>
              </a:solidFill>
            </a:endParaRPr>
          </a:p>
        </p:txBody>
      </p:sp>
      <p:sp>
        <p:nvSpPr>
          <p:cNvPr id="4" name="TextBox 3"/>
          <p:cNvSpPr txBox="1"/>
          <p:nvPr/>
        </p:nvSpPr>
        <p:spPr>
          <a:xfrm>
            <a:off x="0" y="990600"/>
            <a:ext cx="4953000" cy="4247317"/>
          </a:xfrm>
          <a:prstGeom prst="rect">
            <a:avLst/>
          </a:prstGeom>
          <a:noFill/>
        </p:spPr>
        <p:txBody>
          <a:bodyPr wrap="square" rtlCol="0">
            <a:spAutoFit/>
          </a:bodyPr>
          <a:lstStyle/>
          <a:p>
            <a:pPr algn="just"/>
            <a:r>
              <a:rPr lang="ru-RU" dirty="0" smtClean="0"/>
              <a:t>Самым главным компонентом градусника является измерительная трубка с градуировкой в градусах шкалой. В каждом медицинском термометре используется около двух грамм ртути, которая, к сожалению, в случае разрушения градусника, может представлять собой ощутимую опасность для здоровья человека. При простом внешнем виде, на самом деле она имеет в своем устройстве одну характерную особенность. Если внимательно, при помощи лупы рассмотреть место соединения трубки с ртутным резервуаром, то можно заметить, что в этом месте имеется значительное сужение канала прохождения ртути.</a:t>
            </a:r>
            <a:endParaRPr lang="ru-RU" dirty="0"/>
          </a:p>
        </p:txBody>
      </p:sp>
      <p:sp>
        <p:nvSpPr>
          <p:cNvPr id="5" name="TextBox 4"/>
          <p:cNvSpPr txBox="1"/>
          <p:nvPr/>
        </p:nvSpPr>
        <p:spPr>
          <a:xfrm>
            <a:off x="0" y="5181600"/>
            <a:ext cx="9144000" cy="1477328"/>
          </a:xfrm>
          <a:prstGeom prst="rect">
            <a:avLst/>
          </a:prstGeom>
          <a:noFill/>
        </p:spPr>
        <p:txBody>
          <a:bodyPr wrap="square" rtlCol="0">
            <a:spAutoFit/>
          </a:bodyPr>
          <a:lstStyle/>
          <a:p>
            <a:r>
              <a:rPr lang="ru-RU" dirty="0" smtClean="0"/>
              <a:t>Нагревая резервуар с ртутью температурой тела, мы приводим в действие один из законов физики, когда нагрев вещества производит его расширение. Соответственно, расширившаяся, таким образом, ртуть выходит через сужение канала в измерительную трубку под давлением. Излишки ртути, выдавленные из резервуара, образуют именно тот столбик, по которому, благодаря шкале, мы видим значение температуры в градусах.</a:t>
            </a:r>
            <a:endParaRPr lang="ru-RU" dirty="0"/>
          </a:p>
        </p:txBody>
      </p:sp>
      <p:pic>
        <p:nvPicPr>
          <p:cNvPr id="7" name="Picture 2" descr="http://heliograph.ru/images/692949_rtutnyi-gradusnik-ustroistvo.jpg"/>
          <p:cNvPicPr>
            <a:picLocks noChangeAspect="1" noChangeArrowheads="1"/>
          </p:cNvPicPr>
          <p:nvPr/>
        </p:nvPicPr>
        <p:blipFill>
          <a:blip r:embed="rId2"/>
          <a:srcRect b="26338"/>
          <a:stretch>
            <a:fillRect/>
          </a:stretch>
        </p:blipFill>
        <p:spPr bwMode="auto">
          <a:xfrm>
            <a:off x="4941926" y="1371600"/>
            <a:ext cx="4202074" cy="3276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rPr>
              <a:t>Электронные</a:t>
            </a:r>
            <a:r>
              <a:rPr lang="ru-RU" b="1" dirty="0" smtClean="0"/>
              <a:t> </a:t>
            </a:r>
            <a:r>
              <a:rPr lang="ru-RU" b="1" dirty="0" smtClean="0">
                <a:solidFill>
                  <a:srgbClr val="00B050"/>
                </a:solidFill>
              </a:rPr>
              <a:t>термометры</a:t>
            </a:r>
            <a:r>
              <a:rPr lang="ru-RU" b="1" dirty="0" smtClean="0"/>
              <a:t/>
            </a:r>
            <a:br>
              <a:rPr lang="ru-RU" b="1" dirty="0" smtClean="0"/>
            </a:br>
            <a:endParaRPr lang="ru-RU" dirty="0"/>
          </a:p>
        </p:txBody>
      </p:sp>
      <p:pic>
        <p:nvPicPr>
          <p:cNvPr id="26626" name="Picture 2" descr="ллл.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38600" y="3429000"/>
            <a:ext cx="4057650" cy="2505076"/>
          </a:xfrm>
          <a:prstGeom prst="rect">
            <a:avLst/>
          </a:prstGeom>
          <a:noFill/>
        </p:spPr>
      </p:pic>
      <p:sp>
        <p:nvSpPr>
          <p:cNvPr id="4" name="TextBox 3"/>
          <p:cNvSpPr txBox="1"/>
          <p:nvPr/>
        </p:nvSpPr>
        <p:spPr>
          <a:xfrm>
            <a:off x="1219200" y="1066800"/>
            <a:ext cx="3657600" cy="4031873"/>
          </a:xfrm>
          <a:prstGeom prst="rect">
            <a:avLst/>
          </a:prstGeom>
          <a:noFill/>
        </p:spPr>
        <p:txBody>
          <a:bodyPr wrap="square" rtlCol="0">
            <a:spAutoFit/>
          </a:bodyPr>
          <a:lstStyle/>
          <a:p>
            <a:pPr algn="just"/>
            <a:r>
              <a:rPr lang="ru-RU" sz="1600" dirty="0" smtClean="0"/>
              <a:t>Бесспорным и самым значительным преимуществом электронного термометра является его абсолютная безопасность применения: отсутствие ядовитой ртути; удобный, мягкий наконечник, не способный травмировать; электронный термометр сделан из прочного пластика, что важно при использовании его для детей, так как можно не бояться, что ребенок разобьет его. Время измерения температуры с помощью ртутных термометров занимает около 10 минут, электронным же градусником вы точно измерите температуру всего за 1-2 минуты.</a:t>
            </a:r>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857</Words>
  <Application>Microsoft Office PowerPoint</Application>
  <PresentationFormat>Экран (4:3)</PresentationFormat>
  <Paragraphs>64</Paragraphs>
  <Slides>18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Office Theme</vt:lpstr>
      <vt:lpstr>Температура </vt:lpstr>
      <vt:lpstr>Цель: раскрыть понятие "температура", знакомство с различными термометрами, их устройством и назначением. Освоить проведение эксперимента. </vt:lpstr>
      <vt:lpstr>Загадка </vt:lpstr>
      <vt:lpstr>Презентация PowerPoint</vt:lpstr>
      <vt:lpstr>Давайте определим тему </vt:lpstr>
      <vt:lpstr>Презентация PowerPoint</vt:lpstr>
      <vt:lpstr> </vt:lpstr>
      <vt:lpstr>Как работает ртутный градусник? </vt:lpstr>
      <vt:lpstr>Электронные термометры </vt:lpstr>
      <vt:lpstr>Физкультминутка </vt:lpstr>
      <vt:lpstr>Задание № 2   Проведём эксперимент:  с помощью медицинского термометра мы сейчас измерим температуру вашего тела  (ставим градусник на 2-3 минуты). </vt:lpstr>
      <vt:lpstr>Памятка для обучающихся о мерах предосторожности при выполнении работы. </vt:lpstr>
      <vt:lpstr>Обобщение знаний, полученных в течение занятия. </vt:lpstr>
      <vt:lpstr>Смешивание и измерение температуры  воды</vt:lpstr>
      <vt:lpstr>Какие термометры мы знаем </vt:lpstr>
      <vt:lpstr>Измерение температуры своего тела </vt:lpstr>
      <vt:lpstr>Наблюдение за погодой  в помещении</vt:lpstr>
      <vt:lpstr>Наблюдение за погодой  на улице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Температура </dc:title>
  <dc:creator>Рита</dc:creator>
  <cp:lastModifiedBy>1</cp:lastModifiedBy>
  <cp:revision>30</cp:revision>
  <dcterms:created xsi:type="dcterms:W3CDTF">2017-01-15T12:40:08Z</dcterms:created>
  <dcterms:modified xsi:type="dcterms:W3CDTF">2022-11-08T13:42:50Z</dcterms:modified>
</cp:coreProperties>
</file>